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096" y="-11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BF54-9BDD-2B4B-81E3-F8DFD84C60D7}" type="datetimeFigureOut">
              <a:rPr lang="en-US" smtClean="0"/>
              <a:t>8/10/12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4B320-DF2E-B043-B4EE-0847832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B320-DF2E-B043-B4EE-08478328A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8/10/12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0" y="14097"/>
            <a:ext cx="10058400" cy="77724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517900" y="3022600"/>
            <a:ext cx="6540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4997" smtClean="0">
                <a:solidFill>
                  <a:srgbClr val="FFFFFF"/>
                </a:solidFill>
                <a:latin typeface="Arial"/>
                <a:cs typeface="Arial"/>
              </a:rPr>
              <a:t>Natural Gas Safety</a:t>
            </a:r>
          </a:p>
          <a:p>
            <a:pPr>
              <a:lnSpc>
                <a:spcPts val="5750"/>
              </a:lnSpc>
            </a:pPr>
            <a:endParaRPr lang="en-CA" sz="4997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992" y="63344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SMELL---GO---LET US KNOW!!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073" y="-434280"/>
            <a:ext cx="10297144" cy="978862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003300" y="977900"/>
            <a:ext cx="7759402" cy="1231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2" dirty="0" smtClean="0">
                <a:solidFill>
                  <a:srgbClr val="000000"/>
                </a:solidFill>
                <a:latin typeface="Arial"/>
                <a:cs typeface="Arial"/>
              </a:rPr>
              <a:t>If you suspect carbon monoxide is</a:t>
            </a:r>
            <a:r>
              <a:rPr lang="en-CA" sz="40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2" dirty="0" smtClean="0">
                <a:solidFill>
                  <a:srgbClr val="000000"/>
                </a:solidFill>
                <a:latin typeface="Arial"/>
                <a:cs typeface="Arial"/>
              </a:rPr>
              <a:t>in your dorm room or building</a:t>
            </a:r>
            <a:r>
              <a:rPr lang="en-CA" sz="4002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0808" y="2374032"/>
            <a:ext cx="6437660" cy="1163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46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Leave the premises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immediately</a:t>
            </a:r>
            <a:endParaRPr lang="en-CA" sz="3170" dirty="0" smtClean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ts val="46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Call University Police 475-5711</a:t>
            </a:r>
            <a:endParaRPr lang="en-CA" sz="317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977900"/>
            <a:ext cx="90551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Recognizing Emergency</a:t>
            </a:r>
            <a:r>
              <a:rPr lang="en-CA" sz="40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2" smtClean="0">
                <a:solidFill>
                  <a:srgbClr val="000000"/>
                </a:solidFill>
                <a:latin typeface="Times New Roman"/>
              </a:rPr>
            </a:b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Conditions</a:t>
            </a:r>
          </a:p>
          <a:p>
            <a:pPr>
              <a:lnSpc>
                <a:spcPts val="48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76500"/>
            <a:ext cx="8439132" cy="24559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3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Every emergency situation has potential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consequences that could endanger public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safety, damage equipment, and interrupt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gas delivery.</a:t>
            </a:r>
          </a:p>
          <a:p>
            <a:pPr>
              <a:lnSpc>
                <a:spcPts val="383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4533900"/>
            <a:ext cx="7578998" cy="9467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While causes and impacts vary, they all</a:t>
            </a:r>
          </a:p>
          <a:p>
            <a:pPr>
              <a:lnSpc>
                <a:spcPts val="3680"/>
              </a:lnSpc>
            </a:pPr>
            <a:endParaRPr lang="en-CA" sz="3178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5003800"/>
            <a:ext cx="7771274" cy="14759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 have one thing in common - all require an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>
                <a:solidFill>
                  <a:srgbClr val="000000"/>
                </a:solidFill>
                <a:latin typeface="Arial Italic"/>
                <a:cs typeface="Arial Italic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 Italic"/>
                <a:cs typeface="Arial Italic"/>
              </a:rPr>
              <a:t> immediate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response.</a:t>
            </a:r>
          </a:p>
          <a:p>
            <a:pPr>
              <a:lnSpc>
                <a:spcPts val="38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Five Basic Emergencies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387600"/>
            <a:ext cx="5899051" cy="160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42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Major gas leaks or line breaks</a:t>
            </a:r>
            <a:endParaRPr lang="en-CA" sz="3159" dirty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ts val="42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Fires and ignitions</a:t>
            </a:r>
          </a:p>
          <a:p>
            <a:pPr>
              <a:lnSpc>
                <a:spcPts val="4200"/>
              </a:lnSpc>
            </a:pPr>
            <a:endParaRPr lang="en-CA" sz="315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543300"/>
            <a:ext cx="7775510" cy="17779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45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Damage to gas equipment or facilities -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from compressors to pipe to meters to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appliances</a:t>
            </a:r>
          </a:p>
          <a:p>
            <a:pPr>
              <a:lnSpc>
                <a:spcPts val="345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4876800"/>
            <a:ext cx="3988271" cy="16068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42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Abnormal pressure</a:t>
            </a:r>
          </a:p>
          <a:p>
            <a:pPr marL="457200" indent="-457200">
              <a:lnSpc>
                <a:spcPts val="42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Loss of service</a:t>
            </a:r>
          </a:p>
          <a:p>
            <a:pPr>
              <a:lnSpc>
                <a:spcPts val="4200"/>
              </a:lnSpc>
            </a:pPr>
            <a:endParaRPr lang="en-CA" sz="315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What Leads to Emergencies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2222500"/>
            <a:ext cx="1744067" cy="709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Corrosion</a:t>
            </a:r>
          </a:p>
          <a:p>
            <a:pPr>
              <a:lnSpc>
                <a:spcPts val="2760"/>
              </a:lnSpc>
            </a:pPr>
            <a:endParaRPr lang="en-CA" sz="234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641600"/>
            <a:ext cx="8079135" cy="1006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 typeface="Wingdings" charset="2"/>
              <a:buChar char="Ø"/>
              <a:tabLst>
                <a:tab pos="3429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Line stress - pipe movement, improper installation, earth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movement, icicles from severe weather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3378200"/>
            <a:ext cx="7720062" cy="1006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 typeface="Wingdings" charset="2"/>
              <a:buChar char="Ø"/>
              <a:tabLst>
                <a:tab pos="3429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Pipe damage - most often digging without first locating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underground utilities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6700" y="4076700"/>
            <a:ext cx="3526606" cy="5916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Wingdings" charset="2"/>
              <a:buChar char="Ø"/>
            </a:pPr>
            <a:r>
              <a:rPr lang="en-CA" sz="1997" dirty="0" smtClean="0">
                <a:solidFill>
                  <a:srgbClr val="000000"/>
                </a:solidFill>
                <a:latin typeface="Arial"/>
                <a:cs typeface="Arial"/>
              </a:rPr>
              <a:t>Call LA One Call at 811 first!</a:t>
            </a:r>
          </a:p>
          <a:p>
            <a:pPr>
              <a:lnSpc>
                <a:spcPts val="2300"/>
              </a:lnSpc>
            </a:pPr>
            <a:endParaRPr lang="en-CA" sz="198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4445000"/>
            <a:ext cx="6847427" cy="1006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 typeface="Wingdings" charset="2"/>
              <a:buChar char="Ø"/>
              <a:tabLst>
                <a:tab pos="3429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Construction defects - material damage during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transportation or handling, improper installation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5156200"/>
            <a:ext cx="2898229" cy="7096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Mechanical failure</a:t>
            </a:r>
          </a:p>
          <a:p>
            <a:pPr>
              <a:lnSpc>
                <a:spcPts val="2760"/>
              </a:lnSpc>
            </a:pPr>
            <a:endParaRPr lang="en-CA" sz="237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0" y="5575300"/>
            <a:ext cx="7514878" cy="1006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 typeface="Wingdings" charset="2"/>
              <a:buChar char="Ø"/>
              <a:tabLst>
                <a:tab pos="3429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Unsafe location for meter or regulator, e.g. vehicular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damage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Recognizing Natural Gas Leaks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63800"/>
            <a:ext cx="7950895" cy="1499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9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Warning signals can be seen, smelled or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heard.</a:t>
            </a:r>
          </a:p>
          <a:p>
            <a:pPr>
              <a:lnSpc>
                <a:spcPts val="39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543300"/>
            <a:ext cx="6437660" cy="14759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Any suspected gas leak must be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immediately reported</a:t>
            </a:r>
          </a:p>
          <a:p>
            <a:pPr>
              <a:lnSpc>
                <a:spcPts val="38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4622800"/>
            <a:ext cx="6655668" cy="983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Call University Police at 475-5711.</a:t>
            </a:r>
          </a:p>
          <a:p>
            <a:pPr>
              <a:lnSpc>
                <a:spcPts val="38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Recognizing Natural Gas Leaks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565400"/>
            <a:ext cx="5552802" cy="828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Recognizing gas leaks by sight:</a:t>
            </a:r>
          </a:p>
          <a:p>
            <a:pPr>
              <a:lnSpc>
                <a:spcPts val="3220"/>
              </a:lnSpc>
            </a:pPr>
            <a:endParaRPr lang="en-CA" sz="278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3060700"/>
            <a:ext cx="6771084" cy="7101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Dead or dying vegetation over buried gas lines</a:t>
            </a:r>
          </a:p>
          <a:p>
            <a:pPr>
              <a:lnSpc>
                <a:spcPts val="2760"/>
              </a:lnSpc>
            </a:pPr>
            <a:endParaRPr lang="en-CA" sz="238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3416300"/>
            <a:ext cx="7130157" cy="13328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350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Unusual changes to soil - blackening, mildew, </a:t>
            </a:r>
            <a:r>
              <a:rPr lang="en-CA" sz="2400" dirty="0" err="1" smtClean="0">
                <a:solidFill>
                  <a:srgbClr val="000000"/>
                </a:solidFill>
                <a:latin typeface="Arial"/>
                <a:cs typeface="Arial"/>
              </a:rPr>
              <a:t>etc</a:t>
            </a:r>
            <a:endParaRPr lang="en-CA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350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Dry, blowing dirt near a gas line</a:t>
            </a:r>
          </a:p>
          <a:p>
            <a:pPr>
              <a:lnSpc>
                <a:spcPts val="3500"/>
              </a:lnSpc>
            </a:pPr>
            <a:endParaRPr lang="en-CA" sz="238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4368800"/>
            <a:ext cx="4539704" cy="710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Bubbling water over a gas line</a:t>
            </a:r>
          </a:p>
          <a:p>
            <a:pPr>
              <a:lnSpc>
                <a:spcPts val="2760"/>
              </a:lnSpc>
            </a:pPr>
            <a:endParaRPr lang="en-CA" sz="2384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4813300"/>
            <a:ext cx="5437386" cy="7100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Extensive corrosion on the meter set</a:t>
            </a:r>
          </a:p>
          <a:p>
            <a:pPr>
              <a:lnSpc>
                <a:spcPts val="2760"/>
              </a:lnSpc>
            </a:pPr>
            <a:endParaRPr lang="en-CA" sz="2386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0500" y="5232400"/>
            <a:ext cx="7840037" cy="14773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90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Unusual swarms of insects or piles of dead insects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that may have been attracted to and killed by leaking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gas</a:t>
            </a:r>
          </a:p>
          <a:p>
            <a:pPr>
              <a:lnSpc>
                <a:spcPts val="29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8256"/>
            <a:ext cx="10058400" cy="777686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Recognizing Natural Gas Leaks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46500" y="2413000"/>
            <a:ext cx="5206554" cy="946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Recognizing gas leaks by</a:t>
            </a:r>
          </a:p>
          <a:p>
            <a:pPr>
              <a:lnSpc>
                <a:spcPts val="3680"/>
              </a:lnSpc>
            </a:pPr>
            <a:endParaRPr lang="en-CA" sz="316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89400" y="2895600"/>
            <a:ext cx="1298415" cy="9471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 smell:</a:t>
            </a: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03700" y="3454400"/>
            <a:ext cx="5024684" cy="2157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365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In its natural state, natural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gas is </a:t>
            </a:r>
            <a:r>
              <a:rPr lang="en-CA" sz="2802" dirty="0" err="1" smtClean="0">
                <a:solidFill>
                  <a:srgbClr val="000000"/>
                </a:solidFill>
                <a:latin typeface="Arial"/>
                <a:cs typeface="Arial"/>
              </a:rPr>
              <a:t>odorless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. Odorant is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added to give it a distinctive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smell, similar to rotten eggs.</a:t>
            </a:r>
          </a:p>
          <a:p>
            <a:pPr>
              <a:lnSpc>
                <a:spcPts val="3365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04" y="6550496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SMELL---GO---LET US KNOW!!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Recognizing Natural Gas Leaks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51100"/>
            <a:ext cx="6527428" cy="9465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Recognizing gas leaks by sound:</a:t>
            </a:r>
          </a:p>
          <a:p>
            <a:pPr>
              <a:lnSpc>
                <a:spcPts val="3680"/>
              </a:lnSpc>
            </a:pPr>
            <a:endParaRPr lang="en-CA" sz="317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2971800"/>
            <a:ext cx="5950347" cy="828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If a gas leak is large enough, there</a:t>
            </a:r>
          </a:p>
          <a:p>
            <a:pPr>
              <a:lnSpc>
                <a:spcPts val="3220"/>
              </a:lnSpc>
            </a:pPr>
            <a:r>
              <a:rPr lang="en-CA" sz="2785" dirty="0" smtClean="0">
                <a:solidFill>
                  <a:srgbClr val="000000"/>
                </a:solidFill>
              </a:rPr>
              <a:t> </a:t>
            </a:r>
            <a:endParaRPr lang="en-CA" sz="278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9900" y="3378200"/>
            <a:ext cx="6232475" cy="1571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 may be a hissing sound coming out of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the meter, connections, or from the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ground.</a:t>
            </a:r>
          </a:p>
          <a:p>
            <a:pPr>
              <a:lnSpc>
                <a:spcPts val="305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4622800"/>
            <a:ext cx="6283771" cy="19313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 Italic"/>
                <a:cs typeface="Arial Italic"/>
              </a:rPr>
              <a:t>But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hissing sounds at high-capacity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sites could be normal due to the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sound of gas going through the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system.</a:t>
            </a:r>
          </a:p>
          <a:p>
            <a:pPr>
              <a:lnSpc>
                <a:spcPts val="30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DO NOT ENTER!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3225800"/>
            <a:ext cx="7668766" cy="1353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If you smell gas </a:t>
            </a:r>
            <a:r>
              <a:rPr lang="en-CA" sz="3197" dirty="0" smtClean="0">
                <a:solidFill>
                  <a:srgbClr val="000000"/>
                </a:solidFill>
                <a:latin typeface="Arial Italic"/>
                <a:cs typeface="Arial Italic"/>
              </a:rPr>
              <a:t>inside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a building as you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approach, do not enter.</a:t>
            </a:r>
          </a:p>
          <a:p>
            <a:pPr>
              <a:lnSpc>
                <a:spcPts val="35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4178300"/>
            <a:ext cx="7797006" cy="14186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Call University Police from</a:t>
            </a:r>
            <a:r>
              <a:rPr lang="en-CA" sz="3197" dirty="0" smtClean="0">
                <a:solidFill>
                  <a:srgbClr val="000000"/>
                </a:solidFill>
                <a:latin typeface="Arial Italic"/>
                <a:cs typeface="Arial Italic"/>
              </a:rPr>
              <a:t> outside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of the</a:t>
            </a:r>
          </a:p>
          <a:p>
            <a:pPr>
              <a:lnSpc>
                <a:spcPts val="368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   building.</a:t>
            </a:r>
          </a:p>
          <a:p>
            <a:pPr>
              <a:lnSpc>
                <a:spcPts val="3680"/>
              </a:lnSpc>
            </a:pPr>
            <a:endParaRPr lang="en-CA" sz="3178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1400" y="5295900"/>
            <a:ext cx="2875149" cy="15985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0" dirty="0" smtClean="0">
                <a:solidFill>
                  <a:srgbClr val="000000"/>
                </a:solidFill>
                <a:latin typeface="Arial"/>
                <a:cs typeface="Arial"/>
              </a:rPr>
              <a:t>475-5711</a:t>
            </a:r>
          </a:p>
          <a:p>
            <a:pPr>
              <a:lnSpc>
                <a:spcPts val="6210"/>
              </a:lnSpc>
            </a:pPr>
            <a:endParaRPr lang="en-CA" sz="5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760" y="64064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SMELL---GO---LET US KNOW!!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8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977900"/>
            <a:ext cx="90551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If you’re inside a building</a:t>
            </a:r>
            <a:r>
              <a:rPr lang="en-CA" sz="40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2" smtClean="0">
                <a:solidFill>
                  <a:srgbClr val="000000"/>
                </a:solidFill>
                <a:latin typeface="Times New Roman"/>
              </a:rPr>
            </a:b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and smell gas, </a:t>
            </a:r>
            <a:r>
              <a:rPr lang="en-CA" sz="4002" smtClean="0">
                <a:solidFill>
                  <a:srgbClr val="000000"/>
                </a:solidFill>
                <a:latin typeface="Arial Bold Italic"/>
                <a:cs typeface="Arial Bold Italic"/>
              </a:rPr>
              <a:t>do not</a:t>
            </a:r>
          </a:p>
          <a:p>
            <a:pPr>
              <a:lnSpc>
                <a:spcPts val="48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679700"/>
            <a:ext cx="4975721" cy="9463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Smoke or strike a match</a:t>
            </a:r>
          </a:p>
          <a:p>
            <a:pPr>
              <a:lnSpc>
                <a:spcPts val="3680"/>
              </a:lnSpc>
            </a:pPr>
            <a:endParaRPr lang="en-CA" sz="316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225800"/>
            <a:ext cx="6732612" cy="1353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Operate any electrical switches or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appliance controls</a:t>
            </a:r>
          </a:p>
          <a:p>
            <a:pPr>
              <a:lnSpc>
                <a:spcPts val="35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4127500"/>
            <a:ext cx="5373266" cy="1607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42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Pull any plugs from outlets</a:t>
            </a:r>
            <a:endParaRPr lang="en-CA" sz="3170" dirty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ts val="42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Use a flashlight or lighter</a:t>
            </a:r>
          </a:p>
          <a:p>
            <a:pPr>
              <a:lnSpc>
                <a:spcPts val="4200"/>
              </a:lnSpc>
            </a:pPr>
            <a:endParaRPr lang="en-CA" sz="317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5270500"/>
            <a:ext cx="8002191" cy="1353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Use a telephone or cell phone from inside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the building</a:t>
            </a:r>
          </a:p>
          <a:p>
            <a:pPr>
              <a:lnSpc>
                <a:spcPts val="35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752" y="64064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</a:rPr>
              <a:t>SMELL---GO---LET US KNOW!!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Knowledge is Safety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63800"/>
            <a:ext cx="8079135" cy="1499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9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Approximately 52% of all U.S. households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use natural gas for</a:t>
            </a:r>
          </a:p>
          <a:p>
            <a:pPr>
              <a:lnSpc>
                <a:spcPts val="39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3543300"/>
            <a:ext cx="2680221" cy="8277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Home heating</a:t>
            </a:r>
          </a:p>
          <a:p>
            <a:pPr>
              <a:lnSpc>
                <a:spcPts val="3220"/>
              </a:lnSpc>
            </a:pPr>
            <a:endParaRPr lang="en-CA" sz="275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4064000"/>
            <a:ext cx="1756891" cy="826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Cooking</a:t>
            </a:r>
          </a:p>
          <a:p>
            <a:pPr>
              <a:lnSpc>
                <a:spcPts val="3220"/>
              </a:lnSpc>
            </a:pPr>
            <a:endParaRPr lang="en-CA" sz="272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4495800"/>
            <a:ext cx="2795637" cy="10107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Water heaters</a:t>
            </a:r>
            <a:endParaRPr lang="en-CA" sz="2742" dirty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ts val="4000"/>
              </a:lnSpc>
              <a:buFont typeface="Wingdings" charset="2"/>
              <a:buChar char="Ø"/>
            </a:pPr>
            <a:r>
              <a:rPr lang="en-CA" sz="2742" dirty="0" smtClean="0">
                <a:solidFill>
                  <a:srgbClr val="000000"/>
                </a:solidFill>
                <a:latin typeface="Arial"/>
                <a:cs typeface="Arial"/>
              </a:rPr>
              <a:t> Gas logs</a:t>
            </a:r>
            <a:endParaRPr lang="en-CA" sz="274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5600700"/>
            <a:ext cx="3270126" cy="8280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Outdoor gas grills</a:t>
            </a:r>
          </a:p>
          <a:p>
            <a:pPr>
              <a:lnSpc>
                <a:spcPts val="3220"/>
              </a:lnSpc>
            </a:pPr>
            <a:endParaRPr lang="en-CA" sz="277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977900"/>
            <a:ext cx="90551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If you’re inside a building</a:t>
            </a:r>
            <a:r>
              <a:rPr lang="en-CA" sz="40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2" smtClean="0">
                <a:solidFill>
                  <a:srgbClr val="000000"/>
                </a:solidFill>
                <a:latin typeface="Times New Roman"/>
              </a:rPr>
            </a:b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and smell gas, </a:t>
            </a:r>
            <a:r>
              <a:rPr lang="en-CA" sz="4002" smtClean="0">
                <a:solidFill>
                  <a:srgbClr val="000000"/>
                </a:solidFill>
                <a:latin typeface="Arial Bold Italic"/>
                <a:cs typeface="Arial Bold Italic"/>
              </a:rPr>
              <a:t>do</a:t>
            </a:r>
          </a:p>
          <a:p>
            <a:pPr>
              <a:lnSpc>
                <a:spcPts val="48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3479800"/>
            <a:ext cx="6437660" cy="9465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Leave the premises immediately</a:t>
            </a:r>
          </a:p>
          <a:p>
            <a:pPr>
              <a:lnSpc>
                <a:spcPts val="3680"/>
              </a:lnSpc>
            </a:pPr>
            <a:endParaRPr lang="en-CA" sz="317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4038600"/>
            <a:ext cx="6615425" cy="1499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9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Call University Police from</a:t>
            </a:r>
            <a:r>
              <a:rPr lang="en-CA" sz="3197" dirty="0" smtClean="0">
                <a:solidFill>
                  <a:srgbClr val="000000"/>
                </a:solidFill>
                <a:latin typeface="Arial Italic"/>
                <a:cs typeface="Arial Italic"/>
              </a:rPr>
              <a:t> a safe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 Italic"/>
                <a:cs typeface="Arial Italic"/>
              </a:rPr>
              <a:t>distance outside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of the building.</a:t>
            </a:r>
          </a:p>
          <a:p>
            <a:pPr>
              <a:lnSpc>
                <a:spcPts val="39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1400" y="5207000"/>
            <a:ext cx="2875149" cy="15985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0" dirty="0" smtClean="0">
                <a:solidFill>
                  <a:srgbClr val="000000"/>
                </a:solidFill>
                <a:latin typeface="Arial"/>
                <a:cs typeface="Arial"/>
              </a:rPr>
              <a:t>475-5711</a:t>
            </a:r>
          </a:p>
          <a:p>
            <a:pPr>
              <a:lnSpc>
                <a:spcPts val="6210"/>
              </a:lnSpc>
            </a:pPr>
            <a:endParaRPr lang="en-CA" sz="5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728" y="655049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SMELL---GO---LET US KNOW!!</a:t>
            </a:r>
            <a:endParaRPr lang="en-US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Know Your Ignition Sources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51100"/>
            <a:ext cx="7335341" cy="9466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Natural gas is highly combustible and</a:t>
            </a:r>
          </a:p>
          <a:p>
            <a:pPr>
              <a:lnSpc>
                <a:spcPts val="3680"/>
              </a:lnSpc>
            </a:pPr>
            <a:endParaRPr lang="en-CA" sz="317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908300"/>
            <a:ext cx="7680189" cy="22080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3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 accidental contact with an ignition source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can result in fire or explosion. Ignition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sources can be either open flame or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electrical.</a:t>
            </a:r>
          </a:p>
          <a:p>
            <a:pPr>
              <a:lnSpc>
                <a:spcPts val="343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4749800"/>
            <a:ext cx="6899325" cy="11619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Open flame: Cigarettes, lights, matches,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lanterns, candles, etc.</a:t>
            </a:r>
          </a:p>
          <a:p>
            <a:pPr>
              <a:lnSpc>
                <a:spcPts val="30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5588000"/>
            <a:ext cx="6155531" cy="8285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Electrical: Arcing or static electricity</a:t>
            </a:r>
          </a:p>
          <a:p>
            <a:pPr>
              <a:lnSpc>
                <a:spcPts val="3220"/>
              </a:lnSpc>
            </a:pPr>
            <a:endParaRPr lang="en-CA" sz="278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Electrical Ignition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89200"/>
            <a:ext cx="1731243" cy="9446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514350" indent="-51435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Arcing</a:t>
            </a:r>
          </a:p>
          <a:p>
            <a:pPr>
              <a:lnSpc>
                <a:spcPts val="3680"/>
              </a:lnSpc>
            </a:pPr>
            <a:endParaRPr lang="en-CA" sz="309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3060700"/>
            <a:ext cx="6835204" cy="8285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A tiny electrical spark caused by, but not</a:t>
            </a:r>
          </a:p>
          <a:p>
            <a:pPr>
              <a:lnSpc>
                <a:spcPts val="3220"/>
              </a:lnSpc>
            </a:pPr>
            <a:r>
              <a:rPr lang="en-CA" sz="2788" dirty="0" smtClean="0">
                <a:solidFill>
                  <a:srgbClr val="000000"/>
                </a:solidFill>
              </a:rPr>
              <a:t>     </a:t>
            </a:r>
            <a:endParaRPr lang="en-CA" sz="2788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9900" y="3492500"/>
            <a:ext cx="6258123" cy="8289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 limited to, doorbells, lights, all types of</a:t>
            </a:r>
          </a:p>
          <a:p>
            <a:pPr>
              <a:lnSpc>
                <a:spcPts val="322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39900" y="3911600"/>
            <a:ext cx="7510463" cy="12709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telephones, appliances, pagers, 2-way radios,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hand tools, motorized equipment</a:t>
            </a:r>
          </a:p>
          <a:p>
            <a:pPr>
              <a:lnSpc>
                <a:spcPts val="33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1270000"/>
            <a:ext cx="3009061" cy="1302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dirty="0" smtClean="0">
                <a:solidFill>
                  <a:srgbClr val="000000"/>
                </a:solidFill>
                <a:latin typeface="Arial"/>
                <a:cs typeface="Arial"/>
              </a:rPr>
              <a:t>LA One Call</a:t>
            </a:r>
          </a:p>
          <a:p>
            <a:pPr>
              <a:lnSpc>
                <a:spcPts val="5060"/>
              </a:lnSpc>
            </a:pPr>
            <a:endParaRPr lang="en-CA" sz="439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2794000"/>
            <a:ext cx="4847481" cy="946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Call 811 before you dig!</a:t>
            </a:r>
          </a:p>
          <a:p>
            <a:pPr>
              <a:lnSpc>
                <a:spcPts val="3680"/>
              </a:lnSpc>
            </a:pPr>
            <a:endParaRPr lang="en-CA" sz="316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5700" y="3378200"/>
            <a:ext cx="6476132" cy="946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The greatest risk to underground</a:t>
            </a:r>
          </a:p>
          <a:p>
            <a:pPr>
              <a:lnSpc>
                <a:spcPts val="3680"/>
              </a:lnSpc>
            </a:pPr>
            <a:endParaRPr lang="en-CA" sz="3174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8600" y="3848100"/>
            <a:ext cx="7065213" cy="14759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 pipelines is accidental damage during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excavation.</a:t>
            </a:r>
          </a:p>
          <a:p>
            <a:pPr>
              <a:lnSpc>
                <a:spcPts val="38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5700" y="4914900"/>
            <a:ext cx="6766366" cy="1974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5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The law requires all excavators to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notify 811 at least two full working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days before digging.</a:t>
            </a:r>
          </a:p>
          <a:p>
            <a:pPr>
              <a:lnSpc>
                <a:spcPts val="385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0" y="14097"/>
            <a:ext cx="10058400" cy="77724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517900" y="3022600"/>
            <a:ext cx="6540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4997" smtClean="0">
                <a:solidFill>
                  <a:srgbClr val="FFFFFF"/>
                </a:solidFill>
                <a:latin typeface="Arial"/>
                <a:cs typeface="Arial"/>
              </a:rPr>
              <a:t>Natural Gas Safety</a:t>
            </a:r>
          </a:p>
          <a:p>
            <a:pPr>
              <a:lnSpc>
                <a:spcPts val="5750"/>
              </a:lnSpc>
            </a:pPr>
            <a:endParaRPr lang="en-CA" sz="4997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2976" y="619045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SMELL---GO---LET US KNOW!!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056" y="64584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REMEMBER THIS: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2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Why Use Natural Gas?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89200"/>
            <a:ext cx="2949525" cy="9459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Natural gas is</a:t>
            </a:r>
          </a:p>
          <a:p>
            <a:pPr>
              <a:lnSpc>
                <a:spcPts val="3680"/>
              </a:lnSpc>
            </a:pPr>
            <a:endParaRPr lang="en-CA" sz="314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3060700"/>
            <a:ext cx="1821011" cy="82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Efficient</a:t>
            </a:r>
          </a:p>
          <a:p>
            <a:pPr>
              <a:lnSpc>
                <a:spcPts val="3220"/>
              </a:lnSpc>
            </a:pPr>
            <a:endParaRPr lang="en-CA" sz="274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3492500"/>
            <a:ext cx="2693045" cy="15238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Clean-burning</a:t>
            </a:r>
            <a:endParaRPr lang="en-CA" sz="2747" dirty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ts val="4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Plentiful</a:t>
            </a:r>
          </a:p>
          <a:p>
            <a:pPr>
              <a:lnSpc>
                <a:spcPts val="4000"/>
              </a:lnSpc>
            </a:pPr>
            <a:endParaRPr lang="en-CA" sz="274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17700" y="4572000"/>
            <a:ext cx="6437660" cy="10789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80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Most natural gas used in the United States is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produced in North America.</a:t>
            </a:r>
          </a:p>
          <a:p>
            <a:pPr>
              <a:lnSpc>
                <a:spcPts val="28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5397500"/>
            <a:ext cx="1243930" cy="8263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661" dirty="0" smtClean="0">
                <a:solidFill>
                  <a:srgbClr val="000000"/>
                </a:solidFill>
                <a:latin typeface="Arial"/>
                <a:cs typeface="Arial"/>
              </a:rPr>
              <a:t> Safe</a:t>
            </a:r>
          </a:p>
          <a:p>
            <a:pPr>
              <a:lnSpc>
                <a:spcPts val="3220"/>
              </a:lnSpc>
            </a:pPr>
            <a:endParaRPr lang="en-CA" sz="27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8256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1295400"/>
            <a:ext cx="90551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Physical Properties of Natural Gas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51100"/>
            <a:ext cx="7309693" cy="7101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err="1" smtClean="0">
                <a:solidFill>
                  <a:srgbClr val="000000"/>
                </a:solidFill>
                <a:latin typeface="Arial"/>
                <a:cs typeface="Arial"/>
              </a:rPr>
              <a:t>Odorless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en-CA" sz="2400" dirty="0" err="1" smtClean="0">
                <a:solidFill>
                  <a:srgbClr val="000000"/>
                </a:solidFill>
                <a:latin typeface="Arial"/>
                <a:cs typeface="Arial"/>
              </a:rPr>
              <a:t>Mercaptan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is added to make it easier to</a:t>
            </a:r>
          </a:p>
          <a:p>
            <a:pPr>
              <a:lnSpc>
                <a:spcPts val="2760"/>
              </a:lnSpc>
            </a:pPr>
            <a:endParaRPr lang="en-CA" sz="238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806700"/>
            <a:ext cx="7441190" cy="6646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detect a leak. </a:t>
            </a:r>
            <a:r>
              <a:rPr lang="en-CA" sz="2400" dirty="0" err="1" smtClean="0">
                <a:solidFill>
                  <a:srgbClr val="000000"/>
                </a:solidFill>
                <a:latin typeface="Arial"/>
                <a:cs typeface="Arial"/>
              </a:rPr>
              <a:t>Mercaptan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smells similar to rotten eggs.</a:t>
            </a:r>
          </a:p>
          <a:p>
            <a:pPr>
              <a:lnSpc>
                <a:spcPts val="2565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187700"/>
            <a:ext cx="1705595" cy="709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Colorless</a:t>
            </a:r>
          </a:p>
          <a:p>
            <a:pPr>
              <a:lnSpc>
                <a:spcPts val="2760"/>
              </a:lnSpc>
            </a:pPr>
            <a:endParaRPr lang="en-CA" sz="234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606800"/>
            <a:ext cx="7976543" cy="1006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 typeface="Wingdings" charset="2"/>
              <a:buChar char="Ø"/>
              <a:tabLst>
                <a:tab pos="3429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Non-toxic. Breathing it in is not harmful as long as there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is an adequate supply of fresh air along with it.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343400"/>
            <a:ext cx="7993324" cy="13151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550"/>
              </a:lnSpc>
              <a:buFont typeface="Wingdings" charset="2"/>
              <a:buChar char="Ø"/>
              <a:tabLst>
                <a:tab pos="342900" algn="l"/>
                <a:tab pos="3429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Combustible. It will not burn by itself, but will burn with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an ignition source when combined with a certain mixture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of air.</a:t>
            </a:r>
          </a:p>
          <a:p>
            <a:pPr>
              <a:lnSpc>
                <a:spcPts val="255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5397500"/>
            <a:ext cx="8002191" cy="1006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 typeface="Wingdings" charset="2"/>
              <a:buChar char="Ø"/>
              <a:tabLst>
                <a:tab pos="3429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Lighter than air. Natural gas will rise to the highest point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and accumulate.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977900"/>
            <a:ext cx="90551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Characteristics and Hazards of</a:t>
            </a:r>
            <a:r>
              <a:rPr lang="en-CA" sz="40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2" smtClean="0">
                <a:solidFill>
                  <a:srgbClr val="000000"/>
                </a:solidFill>
                <a:latin typeface="Times New Roman"/>
              </a:rPr>
            </a:b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Natural Gas</a:t>
            </a:r>
          </a:p>
          <a:p>
            <a:pPr>
              <a:lnSpc>
                <a:spcPts val="48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76500"/>
            <a:ext cx="8321104" cy="15466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Natural gas is composed of hydrocarbon gases,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primarily methane. It burns </a:t>
            </a:r>
            <a:r>
              <a:rPr lang="en-CA" sz="2802" dirty="0" smtClean="0">
                <a:solidFill>
                  <a:srgbClr val="000000"/>
                </a:solidFill>
                <a:latin typeface="Arial Italic"/>
                <a:cs typeface="Arial Italic"/>
              </a:rPr>
              <a:t>only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when</a:t>
            </a:r>
            <a:r>
              <a:rPr lang="en-CA" sz="2802" dirty="0" smtClean="0">
                <a:solidFill>
                  <a:srgbClr val="000000"/>
                </a:solidFill>
                <a:latin typeface="Arial Italic"/>
                <a:cs typeface="Arial Italic"/>
              </a:rPr>
              <a:t> both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following conditions are present:</a:t>
            </a:r>
          </a:p>
          <a:p>
            <a:pPr>
              <a:lnSpc>
                <a:spcPts val="30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3683000"/>
            <a:ext cx="6476132" cy="7101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The area’s atmosphere is 4.5% to 14.5% gas</a:t>
            </a:r>
          </a:p>
          <a:p>
            <a:pPr>
              <a:lnSpc>
                <a:spcPts val="2760"/>
              </a:lnSpc>
            </a:pPr>
            <a:endParaRPr lang="en-CA" sz="2388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4076700"/>
            <a:ext cx="6860853" cy="7101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There is an ingredient present that can raise the</a:t>
            </a:r>
          </a:p>
          <a:p>
            <a:pPr>
              <a:lnSpc>
                <a:spcPts val="2760"/>
              </a:lnSpc>
            </a:pPr>
            <a:endParaRPr lang="en-CA" sz="239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39900" y="4432300"/>
            <a:ext cx="7373563" cy="13396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temperature to 1,100-1,200 degrees - such as a pilot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light in a </a:t>
            </a:r>
            <a:r>
              <a:rPr lang="en-CA" sz="2400" dirty="0" smtClean="0">
                <a:solidFill>
                  <a:srgbClr val="000000"/>
                </a:solidFill>
                <a:latin typeface="Arial Italic"/>
                <a:cs typeface="Arial Italic"/>
              </a:rPr>
              <a:t>controlled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situation or a spark which leads to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uncontrolled burning and possible explosion.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17700" y="5473700"/>
            <a:ext cx="6924973" cy="850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200"/>
              </a:lnSpc>
              <a:buFont typeface="Wingdings" charset="2"/>
              <a:buChar char="Ø"/>
            </a:pPr>
            <a:r>
              <a:rPr lang="en-CA" sz="1997" dirty="0" smtClean="0">
                <a:solidFill>
                  <a:srgbClr val="000000"/>
                </a:solidFill>
                <a:latin typeface="Arial"/>
                <a:cs typeface="Arial"/>
              </a:rPr>
              <a:t> Sparks can be caused by doorbells, telephones, turning a</a:t>
            </a: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1997" dirty="0" smtClean="0">
                <a:solidFill>
                  <a:srgbClr val="000000"/>
                </a:solidFill>
                <a:latin typeface="Arial"/>
                <a:cs typeface="Arial"/>
              </a:rPr>
              <a:t>light switch on or off, etc.</a:t>
            </a:r>
          </a:p>
          <a:p>
            <a:pPr>
              <a:lnSpc>
                <a:spcPts val="22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977900"/>
            <a:ext cx="90551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Characteristics and Hazards of</a:t>
            </a:r>
            <a:r>
              <a:rPr lang="en-CA" sz="40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2" smtClean="0">
                <a:solidFill>
                  <a:srgbClr val="000000"/>
                </a:solidFill>
                <a:latin typeface="Times New Roman"/>
              </a:rPr>
            </a:br>
            <a:r>
              <a:rPr lang="en-CA" sz="4002" smtClean="0">
                <a:solidFill>
                  <a:srgbClr val="000000"/>
                </a:solidFill>
                <a:latin typeface="Arial"/>
                <a:cs typeface="Arial"/>
              </a:rPr>
              <a:t>Natural Gas</a:t>
            </a:r>
          </a:p>
          <a:p>
            <a:pPr>
              <a:lnSpc>
                <a:spcPts val="48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6752" y="2446040"/>
            <a:ext cx="7434591" cy="1974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5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When natural gas burns completely,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carbon </a:t>
            </a:r>
            <a:r>
              <a:rPr lang="en-CA" sz="3197" dirty="0" smtClean="0">
                <a:solidFill>
                  <a:srgbClr val="000000"/>
                </a:solidFill>
                <a:latin typeface="Arial Italic"/>
                <a:cs typeface="Arial Italic"/>
              </a:rPr>
              <a:t>dioxide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- a harmless gas – is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formed.</a:t>
            </a:r>
          </a:p>
          <a:p>
            <a:pPr>
              <a:lnSpc>
                <a:spcPts val="3850"/>
              </a:lnSpc>
            </a:pPr>
            <a:r>
              <a:rPr lang="en-CA" sz="3197" dirty="0" smtClean="0">
                <a:solidFill>
                  <a:srgbClr val="000000"/>
                </a:solidFill>
              </a:rPr>
              <a:t>  </a:t>
            </a: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4051300"/>
            <a:ext cx="6309420" cy="9465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 Bold Italic"/>
                <a:cs typeface="Arial Bold Italic"/>
              </a:rPr>
              <a:t> But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, when natural gas is burned</a:t>
            </a:r>
          </a:p>
          <a:p>
            <a:pPr>
              <a:lnSpc>
                <a:spcPts val="3680"/>
              </a:lnSpc>
            </a:pPr>
            <a:r>
              <a:rPr lang="en-CA" sz="3173" dirty="0" smtClean="0">
                <a:solidFill>
                  <a:srgbClr val="000000"/>
                </a:solidFill>
              </a:rPr>
              <a:t>    		  	 </a:t>
            </a:r>
            <a:endParaRPr lang="en-CA" sz="317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4508500"/>
            <a:ext cx="6783349" cy="1499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incompletely, a carbon </a:t>
            </a:r>
            <a:r>
              <a:rPr lang="en-CA" sz="3197" dirty="0" smtClean="0">
                <a:solidFill>
                  <a:srgbClr val="000000"/>
                </a:solidFill>
                <a:latin typeface="Arial Italic"/>
                <a:cs typeface="Arial Italic"/>
              </a:rPr>
              <a:t>monoxide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is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formed. Carbon monoxide is deadly.</a:t>
            </a:r>
          </a:p>
          <a:p>
            <a:pPr>
              <a:lnSpc>
                <a:spcPts val="39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Carbon Monoxide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63800"/>
            <a:ext cx="7681590" cy="2962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5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Carbon monoxide (CO) is formed when</a:t>
            </a:r>
          </a:p>
          <a:p>
            <a:pPr>
              <a:lnSpc>
                <a:spcPts val="385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most common fuels - charcoal, coal,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gasoline, kerosene, oil, wood, propane,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natural gas - are burned without a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sufficient supply of air.</a:t>
            </a:r>
          </a:p>
          <a:p>
            <a:pPr>
              <a:lnSpc>
                <a:spcPts val="385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5003800"/>
            <a:ext cx="7078861" cy="14759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charset="2"/>
              <a:buChar char="Ø"/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Carbon monoxide (CO) is </a:t>
            </a:r>
            <a:r>
              <a:rPr lang="en-CA" sz="3197" dirty="0" err="1" smtClean="0">
                <a:solidFill>
                  <a:srgbClr val="000000"/>
                </a:solidFill>
                <a:latin typeface="Arial"/>
                <a:cs typeface="Arial"/>
              </a:rPr>
              <a:t>odorless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 tasteless and invisible.</a:t>
            </a:r>
          </a:p>
          <a:p>
            <a:pPr>
              <a:lnSpc>
                <a:spcPts val="38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Carbon Monoxide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451100"/>
            <a:ext cx="6014467" cy="8283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22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An appliance could generate CO if</a:t>
            </a:r>
          </a:p>
          <a:p>
            <a:pPr>
              <a:lnSpc>
                <a:spcPts val="3220"/>
              </a:lnSpc>
            </a:pPr>
            <a:endParaRPr lang="en-CA" sz="2781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2933700"/>
            <a:ext cx="6501780" cy="10062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Items or materials - boxes, laundry, etc. - are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blocking the base and restricting air flow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3644900"/>
            <a:ext cx="7168629" cy="17753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5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Vent hood, pipes or flues are blocked or corroded</a:t>
            </a:r>
            <a:endParaRPr lang="en-CA" sz="239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lnSpc>
                <a:spcPts val="2765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The unit is improperly installed or adjusted. (Have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your natural gas appliances serviced by a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professional annually.)</a:t>
            </a:r>
          </a:p>
          <a:p>
            <a:pPr>
              <a:lnSpc>
                <a:spcPts val="2765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5067300"/>
            <a:ext cx="6038462" cy="16096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3150"/>
              </a:lnSpc>
              <a:buFont typeface="Wingdings" charset="2"/>
              <a:buChar char="Ø"/>
              <a:tabLst>
                <a:tab pos="3302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 It’s used incorrectly - i.e., grilling indoors,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heating a room with a gas stove, etc.)</a:t>
            </a:r>
            <a:endParaRPr lang="en-CA" sz="2383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lnSpc>
                <a:spcPts val="3150"/>
              </a:lnSpc>
              <a:buFont typeface="Wingdings" charset="2"/>
              <a:buChar char="Ø"/>
              <a:tabLst>
                <a:tab pos="330200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The heat exchanger is cracked</a:t>
            </a:r>
          </a:p>
          <a:p>
            <a:pPr>
              <a:lnSpc>
                <a:spcPts val="3150"/>
              </a:lnSpc>
            </a:pPr>
            <a:endParaRPr lang="en-CA" sz="2383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6248"/>
            <a:ext cx="10058400" cy="7704856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1270000"/>
            <a:ext cx="9055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Arial"/>
                <a:cs typeface="Arial"/>
              </a:rPr>
              <a:t>Symptoms of CO Poisoning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095500"/>
            <a:ext cx="8053487" cy="11619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 The early effects of CO poisoning mimic the flu,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so watch for these warning signs:</a:t>
            </a:r>
          </a:p>
          <a:p>
            <a:pPr>
              <a:lnSpc>
                <a:spcPts val="30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2908300"/>
            <a:ext cx="1731243" cy="7091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Headache</a:t>
            </a:r>
          </a:p>
          <a:p>
            <a:pPr>
              <a:lnSpc>
                <a:spcPts val="2760"/>
              </a:lnSpc>
            </a:pPr>
            <a:endParaRPr lang="en-CA" sz="235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3314700"/>
            <a:ext cx="3064942" cy="70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76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Nausea or vomiting</a:t>
            </a:r>
          </a:p>
          <a:p>
            <a:pPr>
              <a:lnSpc>
                <a:spcPts val="2760"/>
              </a:lnSpc>
            </a:pPr>
            <a:endParaRPr lang="en-CA" sz="237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3683000"/>
            <a:ext cx="4244752" cy="19825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310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 Dizziness and disorientation</a:t>
            </a:r>
          </a:p>
          <a:p>
            <a:pPr marL="342900" indent="-342900">
              <a:lnSpc>
                <a:spcPts val="3100"/>
              </a:lnSpc>
              <a:buFont typeface="Wingdings" charset="2"/>
              <a:buChar char="Ø"/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Muscle weakness or fatigue</a:t>
            </a:r>
          </a:p>
          <a:p>
            <a:pPr marL="342900" indent="-342900">
              <a:lnSpc>
                <a:spcPts val="3100"/>
              </a:lnSpc>
              <a:buFont typeface="Wingdings" charset="2"/>
              <a:buChar char="Ø"/>
            </a:pPr>
            <a:endParaRPr lang="en-CA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3100"/>
              </a:lnSpc>
              <a:buFont typeface="Wingdings" charset="2"/>
              <a:buChar char="Ø"/>
            </a:pPr>
            <a:endParaRPr lang="en-CA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100"/>
              </a:lnSpc>
            </a:pPr>
            <a:endParaRPr lang="en-CA" sz="238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546600"/>
            <a:ext cx="8111087" cy="1571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05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If there is no fever, or if everyone in the house is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ill, or if the symptoms disappear when you leave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the house, it could be a CO </a:t>
            </a: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problem.</a:t>
            </a:r>
            <a:endParaRPr lang="en-CA" sz="2802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05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6752" y="5398368"/>
            <a:ext cx="7809830" cy="15466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endParaRPr lang="en-CA" sz="2100" dirty="0" smtClean="0">
              <a:solidFill>
                <a:srgbClr val="7B0000"/>
              </a:solidFill>
              <a:latin typeface="Wingdings"/>
              <a:cs typeface="Wingdings"/>
            </a:endParaRPr>
          </a:p>
          <a:p>
            <a:pPr marL="457200" indent="-457200">
              <a:lnSpc>
                <a:spcPts val="3000"/>
              </a:lnSpc>
              <a:buFont typeface="Wingdings" charset="2"/>
              <a:buChar char="Ø"/>
            </a:pP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Carbon monoxide detectors can be purchased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dirty="0" smtClean="0">
                <a:solidFill>
                  <a:srgbClr val="000000"/>
                </a:solidFill>
                <a:latin typeface="Arial"/>
                <a:cs typeface="Arial"/>
              </a:rPr>
              <a:t>and installed much like fire detectors</a:t>
            </a:r>
          </a:p>
          <a:p>
            <a:pPr>
              <a:lnSpc>
                <a:spcPts val="30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878</Words>
  <Application>Microsoft Macintosh PowerPoint</Application>
  <PresentationFormat>Custom</PresentationFormat>
  <Paragraphs>138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MSU</cp:lastModifiedBy>
  <cp:revision>22</cp:revision>
  <dcterms:created xsi:type="dcterms:W3CDTF">2012-08-07T08:37:16Z</dcterms:created>
  <dcterms:modified xsi:type="dcterms:W3CDTF">2012-08-10T15:22:49Z</dcterms:modified>
</cp:coreProperties>
</file>