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3050"/>
            <a:ext cx="1885950" cy="5895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3050"/>
            <a:ext cx="5505450" cy="5895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273050"/>
            <a:ext cx="7543800" cy="589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80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141413"/>
            <a:ext cx="7543800" cy="50276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9028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141413"/>
            <a:ext cx="3695700" cy="5027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141413"/>
            <a:ext cx="3695700" cy="5027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1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43000" y="273050"/>
            <a:ext cx="75438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43000" y="1141413"/>
            <a:ext cx="36957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141413"/>
            <a:ext cx="3695700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43000" y="3730625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91100" y="3730625"/>
            <a:ext cx="36957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97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141413"/>
            <a:ext cx="36957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141413"/>
            <a:ext cx="36957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0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77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01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036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bar_border_12in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621463"/>
            <a:ext cx="762317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6076950"/>
            <a:ext cx="9652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13668" name="Text Box 4"/>
          <p:cNvSpPr txBox="1">
            <a:spLocks noChangeArrowheads="1"/>
          </p:cNvSpPr>
          <p:nvPr/>
        </p:nvSpPr>
        <p:spPr bwMode="auto">
          <a:xfrm>
            <a:off x="8839200" y="6645275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E331BC03-74C5-A543-9900-FF6DA2ABD850}" type="slidenum">
              <a:rPr lang="en-US" sz="1200" smtClean="0">
                <a:cs typeface="+mn-cs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cs typeface="+mn-cs"/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305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slide style</a:t>
            </a: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141413"/>
            <a:ext cx="75438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etd-ehs.lbl.gov/content/electrical-safe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gif"/><Relationship Id="rId5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032329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Office Electrical Safety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68753" y="4653495"/>
            <a:ext cx="6313714" cy="1500187"/>
          </a:xfrm>
        </p:spPr>
        <p:txBody>
          <a:bodyPr anchor="t" anchorCtr="0"/>
          <a:lstStyle/>
          <a:p>
            <a:pPr algn="ctr"/>
            <a:r>
              <a:rPr lang="en-US" dirty="0" smtClean="0"/>
              <a:t>Environmental Energy Technologies Division (EETD)</a:t>
            </a:r>
          </a:p>
          <a:p>
            <a:pPr algn="ctr"/>
            <a:r>
              <a:rPr lang="en-US" dirty="0" smtClean="0"/>
              <a:t>On the Job Training</a:t>
            </a:r>
          </a:p>
          <a:p>
            <a:pPr algn="ctr"/>
            <a:r>
              <a:rPr lang="en-US" dirty="0" smtClean="0"/>
              <a:t>August 12, 2013</a:t>
            </a:r>
            <a:endParaRPr lang="en-US" dirty="0"/>
          </a:p>
        </p:txBody>
      </p:sp>
      <p:pic>
        <p:nvPicPr>
          <p:cNvPr id="2" name="Picture 1" descr="They-Can-Be-a-Fire-Haza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119" y="1904546"/>
            <a:ext cx="2558737" cy="253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15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All Electrical Equipment in Good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Electrical equipment must be maintained in good operating condition. </a:t>
            </a:r>
            <a:endParaRPr lang="en-US" sz="2400" dirty="0"/>
          </a:p>
          <a:p>
            <a:r>
              <a:rPr lang="en-US" sz="2400" dirty="0" smtClean="0"/>
              <a:t>Equipment must have all panels and covers securely affixed.</a:t>
            </a:r>
          </a:p>
          <a:p>
            <a:r>
              <a:rPr lang="en-US" sz="2400" dirty="0" smtClean="0"/>
              <a:t>Wall outlets must have the wall plate affixed.</a:t>
            </a:r>
          </a:p>
          <a:p>
            <a:r>
              <a:rPr lang="en-US" sz="2400" dirty="0" smtClean="0"/>
              <a:t>Look for signs of damage or overheating.</a:t>
            </a:r>
          </a:p>
          <a:p>
            <a:r>
              <a:rPr lang="en-US" sz="2400" dirty="0" smtClean="0"/>
              <a:t>If equipment is defective, take it out of service immediately!</a:t>
            </a:r>
            <a:endParaRPr lang="en-US" sz="2400" dirty="0"/>
          </a:p>
        </p:txBody>
      </p:sp>
      <p:pic>
        <p:nvPicPr>
          <p:cNvPr id="4" name="Picture 3" descr="42-179147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67" y="4605867"/>
            <a:ext cx="1824566" cy="1824566"/>
          </a:xfrm>
          <a:prstGeom prst="rect">
            <a:avLst/>
          </a:prstGeom>
        </p:spPr>
      </p:pic>
      <p:pic>
        <p:nvPicPr>
          <p:cNvPr id="5" name="Picture 4" descr="images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450" y="4453467"/>
            <a:ext cx="2104384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2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1413"/>
            <a:ext cx="5122333" cy="5027612"/>
          </a:xfrm>
        </p:spPr>
        <p:txBody>
          <a:bodyPr/>
          <a:lstStyle/>
          <a:p>
            <a:r>
              <a:rPr lang="en-US" sz="2400" dirty="0" smtClean="0"/>
              <a:t>Where possible, electrical equipment should be turned off during non-business hours.</a:t>
            </a:r>
          </a:p>
          <a:p>
            <a:r>
              <a:rPr lang="en-US" sz="2400" dirty="0" smtClean="0"/>
              <a:t>Area motion sensors should be used when feasible to prevent lights being left on at night.</a:t>
            </a:r>
          </a:p>
          <a:p>
            <a:r>
              <a:rPr lang="en-US" sz="2400" dirty="0" smtClean="0"/>
              <a:t>Use equipment with the EPA “Energy Star” logo affixed.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Equipment Turned Off After Hours?</a:t>
            </a:r>
            <a:endParaRPr lang="en-US" dirty="0"/>
          </a:p>
        </p:txBody>
      </p:sp>
      <p:pic>
        <p:nvPicPr>
          <p:cNvPr id="6" name="Picture 5" descr="Energy-Star-Log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3" y="2302933"/>
            <a:ext cx="2514599" cy="257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0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 Portable Space Heater in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8" y="912813"/>
            <a:ext cx="8144932" cy="5256212"/>
          </a:xfrm>
        </p:spPr>
        <p:txBody>
          <a:bodyPr/>
          <a:lstStyle/>
          <a:p>
            <a:r>
              <a:rPr lang="en-US" sz="2400" dirty="0" smtClean="0"/>
              <a:t>Space heaters should be limited to small personal office areas only. </a:t>
            </a:r>
            <a:endParaRPr lang="en-US" sz="2400" dirty="0"/>
          </a:p>
          <a:p>
            <a:r>
              <a:rPr lang="en-US" sz="2400" dirty="0" smtClean="0"/>
              <a:t>If possible, have Facilities make temperature adjustments to your area.</a:t>
            </a:r>
          </a:p>
          <a:p>
            <a:r>
              <a:rPr lang="en-US" sz="2400" dirty="0" smtClean="0"/>
              <a:t>If a portable space heater is used, it must have: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 grounded (three prong) plug.</a:t>
            </a:r>
          </a:p>
          <a:p>
            <a:pPr lvl="1"/>
            <a:r>
              <a:rPr lang="en-US" sz="2000" dirty="0" smtClean="0"/>
              <a:t>A maximum rating of 1500 watts or 13 amps.</a:t>
            </a:r>
          </a:p>
          <a:p>
            <a:pPr lvl="1"/>
            <a:r>
              <a:rPr lang="en-US" sz="2000" dirty="0" smtClean="0"/>
              <a:t>Auto tip-over shut-off feature.</a:t>
            </a:r>
          </a:p>
          <a:p>
            <a:pPr lvl="1"/>
            <a:r>
              <a:rPr lang="en-US" sz="2000" dirty="0" smtClean="0"/>
              <a:t>36” clearance in front and 18” on sides and back.</a:t>
            </a:r>
          </a:p>
          <a:p>
            <a:r>
              <a:rPr lang="en-US" sz="2400" dirty="0" smtClean="0"/>
              <a:t>Do not plug heaters into extension cords or power strips. They must be plugged directly into a wall outlet.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images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36" y="5266266"/>
            <a:ext cx="2107731" cy="137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3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9" y="273050"/>
            <a:ext cx="8348131" cy="639763"/>
          </a:xfrm>
        </p:spPr>
        <p:txBody>
          <a:bodyPr/>
          <a:lstStyle/>
          <a:p>
            <a:r>
              <a:rPr lang="en-US" dirty="0" smtClean="0"/>
              <a:t>Office Electrical Safety Self-Assessment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9" y="1141413"/>
            <a:ext cx="4233332" cy="5027612"/>
          </a:xfrm>
        </p:spPr>
        <p:txBody>
          <a:bodyPr/>
          <a:lstStyle/>
          <a:p>
            <a:r>
              <a:rPr lang="en-US" sz="2400" dirty="0" smtClean="0"/>
              <a:t>A self-assessment form has been developed to assist in identifying electrical hazards.</a:t>
            </a:r>
          </a:p>
          <a:p>
            <a:r>
              <a:rPr lang="en-US" sz="2400" dirty="0" smtClean="0"/>
              <a:t>If you identify any hazards, let your supervisor know right away.</a:t>
            </a:r>
          </a:p>
          <a:p>
            <a:r>
              <a:rPr lang="en-US" sz="2400" dirty="0" smtClean="0"/>
              <a:t>Hazards must be promptly corrected. If needed, a Facilities Work Request should be submitted.</a:t>
            </a:r>
            <a:endParaRPr lang="en-US" sz="2400" dirty="0"/>
          </a:p>
        </p:txBody>
      </p:sp>
      <p:pic>
        <p:nvPicPr>
          <p:cNvPr id="4" name="Picture 3" descr="Electrical Safety Assessment For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1" y="1286933"/>
            <a:ext cx="3772526" cy="48820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0147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Office Electrical Hazards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1" y="1106715"/>
            <a:ext cx="7964715" cy="4753882"/>
          </a:xfrm>
        </p:spPr>
        <p:txBody>
          <a:bodyPr/>
          <a:lstStyle/>
          <a:p>
            <a:r>
              <a:rPr lang="en-US" sz="2400" dirty="0" smtClean="0"/>
              <a:t>Electrical equipment used in office areas is potentially hazardous and can cause electrical shock or fires if improperly maintained.</a:t>
            </a:r>
          </a:p>
          <a:p>
            <a:r>
              <a:rPr lang="en-US" sz="2400" dirty="0" smtClean="0"/>
              <a:t>This brief training contains important electrical safety tips to follow for maintaining a safe office area.</a:t>
            </a:r>
          </a:p>
          <a:p>
            <a:r>
              <a:rPr lang="en-US" sz="2400" dirty="0" smtClean="0"/>
              <a:t>After reviewing this training, take a few minutes to inspect your office area using the electrical safety check list provided.</a:t>
            </a:r>
          </a:p>
          <a:p>
            <a:r>
              <a:rPr lang="en-US" sz="2400" dirty="0" smtClean="0"/>
              <a:t>Further information can also be found at the EETD Safety website: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://eetd-ehs.lbl.gov/content/electrical-</a:t>
            </a:r>
            <a:r>
              <a:rPr lang="en-US" sz="2400" dirty="0" smtClean="0">
                <a:hlinkClick r:id="rId2"/>
              </a:rPr>
              <a:t>safety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32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Cords and Plugs in Good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141413"/>
            <a:ext cx="5188857" cy="5027612"/>
          </a:xfrm>
        </p:spPr>
        <p:txBody>
          <a:bodyPr/>
          <a:lstStyle/>
          <a:p>
            <a:r>
              <a:rPr lang="en-US" sz="2400" dirty="0" smtClean="0"/>
              <a:t>Inspect cords regularly to ensure they are not damaged.</a:t>
            </a:r>
          </a:p>
          <a:p>
            <a:r>
              <a:rPr lang="en-US" sz="2400" dirty="0" smtClean="0"/>
              <a:t>Cord damage includes: cuts/tears of insulation,  fraying, and exposed wiring.</a:t>
            </a:r>
          </a:p>
          <a:p>
            <a:r>
              <a:rPr lang="en-US" sz="2400" dirty="0" smtClean="0"/>
              <a:t>Adapters should not be used to convert a three-prong plug into a two prong.</a:t>
            </a:r>
          </a:p>
        </p:txBody>
      </p:sp>
      <p:pic>
        <p:nvPicPr>
          <p:cNvPr id="4" name="Picture 3" descr="electrical_safety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213" y="4349750"/>
            <a:ext cx="2739571" cy="2054678"/>
          </a:xfrm>
          <a:prstGeom prst="rect">
            <a:avLst/>
          </a:prstGeom>
        </p:spPr>
      </p:pic>
      <p:pic>
        <p:nvPicPr>
          <p:cNvPr id="6" name="Picture 5" descr="fire_hazard_1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1141413"/>
            <a:ext cx="2032000" cy="244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2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Power Strips “Daisy Chained”?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141413"/>
            <a:ext cx="3465286" cy="5027612"/>
          </a:xfrm>
        </p:spPr>
        <p:txBody>
          <a:bodyPr/>
          <a:lstStyle/>
          <a:p>
            <a:r>
              <a:rPr lang="en-US" sz="2400" dirty="0" smtClean="0"/>
              <a:t>One power strip should not be plugged into another power strip. This is called “daisy chaining”.</a:t>
            </a:r>
          </a:p>
          <a:p>
            <a:r>
              <a:rPr lang="en-US" sz="2400" dirty="0" smtClean="0"/>
              <a:t>Daisy chaining can result in too many items plugged into an outlet causing an overloaded circuit.</a:t>
            </a:r>
            <a:endParaRPr lang="en-US" sz="2400" dirty="0"/>
          </a:p>
        </p:txBody>
      </p:sp>
      <p:pic>
        <p:nvPicPr>
          <p:cNvPr id="4" name="Picture 3" descr="pluginpl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93" y="2311853"/>
            <a:ext cx="3554974" cy="27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8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Cords Properly Placed to Prevent Damage?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1413"/>
            <a:ext cx="6517767" cy="5027612"/>
          </a:xfrm>
        </p:spPr>
        <p:txBody>
          <a:bodyPr/>
          <a:lstStyle/>
          <a:p>
            <a:r>
              <a:rPr lang="en-US" sz="2400" dirty="0" smtClean="0"/>
              <a:t>Electrical cords should not be placed under floor mats or carpets.</a:t>
            </a:r>
          </a:p>
          <a:p>
            <a:r>
              <a:rPr lang="en-US" sz="2400" dirty="0" smtClean="0"/>
              <a:t>Do not use staples, tacks or nails to secure electrical cords.</a:t>
            </a:r>
          </a:p>
          <a:p>
            <a:r>
              <a:rPr lang="en-US" sz="2400" dirty="0" smtClean="0"/>
              <a:t>Electrical cords should not undergo severe bending, pressure or crimping.</a:t>
            </a:r>
          </a:p>
          <a:p>
            <a:r>
              <a:rPr lang="en-US" sz="2400" dirty="0" smtClean="0"/>
              <a:t>Do not place cords in aisles where they can become a trip hazard.</a:t>
            </a:r>
          </a:p>
          <a:p>
            <a:endParaRPr lang="en-US" dirty="0"/>
          </a:p>
        </p:txBody>
      </p:sp>
      <p:pic>
        <p:nvPicPr>
          <p:cNvPr id="4" name="Picture 3" descr="1014423_541926189178370_258874079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874" y="4643900"/>
            <a:ext cx="3338285" cy="1665665"/>
          </a:xfrm>
          <a:prstGeom prst="rect">
            <a:avLst/>
          </a:prstGeom>
        </p:spPr>
      </p:pic>
      <p:pic>
        <p:nvPicPr>
          <p:cNvPr id="5" name="Picture 4" descr="ptg0214178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45" y="4643900"/>
            <a:ext cx="2857955" cy="19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30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141413"/>
            <a:ext cx="6510867" cy="5027612"/>
          </a:xfrm>
        </p:spPr>
        <p:txBody>
          <a:bodyPr/>
          <a:lstStyle/>
          <a:p>
            <a:r>
              <a:rPr lang="en-US" sz="2400" dirty="0" smtClean="0"/>
              <a:t>Extension cords are permitted only for temporary uses.</a:t>
            </a:r>
          </a:p>
          <a:p>
            <a:r>
              <a:rPr lang="en-US" sz="2400" dirty="0" smtClean="0"/>
              <a:t>Extension cords should not be used as a means of reaching a far away outlet.</a:t>
            </a:r>
          </a:p>
          <a:p>
            <a:r>
              <a:rPr lang="en-US" sz="2400" dirty="0" smtClean="0"/>
              <a:t>If additional outlets are needed in an area, a Facilities electrician should be contacted to properly install.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Enough Electrical Outlets?</a:t>
            </a:r>
            <a:endParaRPr lang="en-US" dirty="0"/>
          </a:p>
        </p:txBody>
      </p:sp>
      <p:pic>
        <p:nvPicPr>
          <p:cNvPr id="5" name="Picture 4" descr="images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961" y="4741334"/>
            <a:ext cx="2569839" cy="1703915"/>
          </a:xfrm>
          <a:prstGeom prst="rect">
            <a:avLst/>
          </a:prstGeom>
        </p:spPr>
      </p:pic>
      <p:pic>
        <p:nvPicPr>
          <p:cNvPr id="8" name="Picture 7" descr="images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33" y="4748741"/>
            <a:ext cx="3231384" cy="14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25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Electrical Outlets Free of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3717"/>
            <a:ext cx="5088467" cy="5027612"/>
          </a:xfrm>
        </p:spPr>
        <p:txBody>
          <a:bodyPr/>
          <a:lstStyle/>
          <a:p>
            <a:r>
              <a:rPr lang="en-US" sz="2400" dirty="0" smtClean="0"/>
              <a:t>Use of adapters to add plugs into an outlet should be avoided.</a:t>
            </a:r>
          </a:p>
          <a:p>
            <a:r>
              <a:rPr lang="en-US" sz="2400" dirty="0" smtClean="0"/>
              <a:t>Too many items plugged into a single circuit can cause circuit overload and tripping of the main breakers.</a:t>
            </a:r>
          </a:p>
          <a:p>
            <a:r>
              <a:rPr lang="en-US" sz="2400" dirty="0" smtClean="0"/>
              <a:t>In some instances, an overloaded circuit can overheat and cause a fire.</a:t>
            </a:r>
            <a:endParaRPr lang="en-US" sz="2400" dirty="0"/>
          </a:p>
        </p:txBody>
      </p:sp>
      <p:pic>
        <p:nvPicPr>
          <p:cNvPr id="4" name="Picture 3" descr="Electrical Cor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265" y="1373717"/>
            <a:ext cx="2459801" cy="32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2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latin typeface="Arial" charset="0"/>
              </a:rPr>
              <a:t>Do Your GFCI’s Work </a:t>
            </a:r>
            <a:r>
              <a:rPr lang="en-US" sz="3200" dirty="0" err="1" smtClean="0">
                <a:latin typeface="Arial" charset="0"/>
              </a:rPr>
              <a:t>Properly?</a:t>
            </a:r>
            <a:r>
              <a:rPr lang="en-US" sz="2800" b="0" dirty="0" err="1" smtClean="0">
                <a:latin typeface="Arial" charset="0"/>
              </a:rPr>
              <a:t>Ground</a:t>
            </a:r>
            <a:r>
              <a:rPr lang="en-US" sz="2800" b="0" dirty="0" err="1">
                <a:latin typeface="Arial" charset="0"/>
              </a:rPr>
              <a:t>-Fault</a:t>
            </a:r>
            <a:r>
              <a:rPr lang="en-US" sz="2800" b="0" dirty="0">
                <a:latin typeface="Arial" charset="0"/>
              </a:rPr>
              <a:t> Circuit-Interrupters (GFCI</a:t>
            </a:r>
            <a:r>
              <a:rPr lang="ja-JP" altLang="en-US" sz="2800" b="0" dirty="0">
                <a:latin typeface="Arial" charset="0"/>
              </a:rPr>
              <a:t>’</a:t>
            </a:r>
            <a:r>
              <a:rPr lang="en-US" sz="2800" b="0" dirty="0">
                <a:latin typeface="Arial" charset="0"/>
              </a:rPr>
              <a:t>s)</a:t>
            </a:r>
            <a:r>
              <a:rPr lang="en-US" sz="3200" dirty="0">
                <a:latin typeface="Arial" charset="0"/>
              </a:rPr>
              <a:t> 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79212" y="1282020"/>
            <a:ext cx="5536188" cy="470276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GFCI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s are to be used when using electrical equipment in a wet </a:t>
            </a:r>
            <a:r>
              <a:rPr lang="en-US" sz="2400" dirty="0" smtClean="0">
                <a:latin typeface="Arial" charset="0"/>
              </a:rPr>
              <a:t>environment</a:t>
            </a:r>
            <a:r>
              <a:rPr lang="en-US" sz="2400" dirty="0">
                <a:latin typeface="Arial" charset="0"/>
              </a:rPr>
              <a:t> 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GFCI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s are designed to detect any leakage of current in an electrical </a:t>
            </a:r>
            <a:r>
              <a:rPr lang="en-US" sz="2400" dirty="0" smtClean="0">
                <a:latin typeface="Arial" charset="0"/>
              </a:rPr>
              <a:t>circuit before it can harm you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GFCI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s turn off or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trip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the circuit whenever the leakage is greater than 5/1000 of an </a:t>
            </a:r>
            <a:r>
              <a:rPr lang="en-US" sz="2400" dirty="0" smtClean="0">
                <a:latin typeface="Arial" charset="0"/>
              </a:rPr>
              <a:t>ampere  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Test monthly using test button.  Have something plugged into the circuit when testing.</a:t>
            </a:r>
            <a:endParaRPr lang="en-US" sz="2400" dirty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255907"/>
            <a:ext cx="27559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7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All Equipment &gt;50 Volts NRTL Approved?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7" y="1141413"/>
            <a:ext cx="8043333" cy="5027612"/>
          </a:xfrm>
        </p:spPr>
        <p:txBody>
          <a:bodyPr/>
          <a:lstStyle/>
          <a:p>
            <a:r>
              <a:rPr lang="en-US" sz="2400" dirty="0" smtClean="0"/>
              <a:t>All electrical equipment greater than 50 volts must be approved by a Nationally Recognized Testing Laboratory (NRTL).</a:t>
            </a:r>
          </a:p>
          <a:p>
            <a:r>
              <a:rPr lang="en-US" sz="2400" dirty="0" smtClean="0"/>
              <a:t>This includes power strips and electrical cords.</a:t>
            </a:r>
          </a:p>
          <a:p>
            <a:r>
              <a:rPr lang="en-US" sz="2400" dirty="0" smtClean="0"/>
              <a:t>If NRTL approved equipment is not available, it must be inspected by the LBNL electrical inspectors prior to use.</a:t>
            </a:r>
          </a:p>
          <a:p>
            <a:r>
              <a:rPr lang="en-US" sz="2400" dirty="0" smtClean="0"/>
              <a:t>Typical NRTL logos to look for: </a:t>
            </a:r>
            <a:endParaRPr lang="en-US" sz="2400" dirty="0"/>
          </a:p>
        </p:txBody>
      </p:sp>
      <p:pic>
        <p:nvPicPr>
          <p:cNvPr id="4" name="Picture 3" descr="ul_list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4748510"/>
            <a:ext cx="1905000" cy="1324207"/>
          </a:xfrm>
          <a:prstGeom prst="rect">
            <a:avLst/>
          </a:prstGeom>
        </p:spPr>
      </p:pic>
      <p:pic>
        <p:nvPicPr>
          <p:cNvPr id="5" name="Picture 4" descr="ETL_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124" y="4689327"/>
            <a:ext cx="1681475" cy="1479698"/>
          </a:xfrm>
          <a:prstGeom prst="rect">
            <a:avLst/>
          </a:prstGeom>
        </p:spPr>
      </p:pic>
      <p:pic>
        <p:nvPicPr>
          <p:cNvPr id="6" name="Picture 5" descr="MET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17" y="4718050"/>
            <a:ext cx="1333500" cy="1257300"/>
          </a:xfrm>
          <a:prstGeom prst="rect">
            <a:avLst/>
          </a:prstGeom>
        </p:spPr>
      </p:pic>
      <p:pic>
        <p:nvPicPr>
          <p:cNvPr id="7" name="Picture 6" descr="SA-Logo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966" y="4718050"/>
            <a:ext cx="14097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02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Training Handout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Sph2_slide_mas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ph2_slide_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h2_slide_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2_slide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Training Handout.thmx</Template>
  <TotalTime>280</TotalTime>
  <Words>775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 Training Handout</vt:lpstr>
      <vt:lpstr>Office Electrical Safety</vt:lpstr>
      <vt:lpstr>Office Electrical Hazards</vt:lpstr>
      <vt:lpstr>Are Cords and Plugs in Good Condition?</vt:lpstr>
      <vt:lpstr>Are Power Strips “Daisy Chained”?</vt:lpstr>
      <vt:lpstr>Are Cords Properly Placed to Prevent Damage?</vt:lpstr>
      <vt:lpstr>Are There Enough Electrical Outlets?</vt:lpstr>
      <vt:lpstr>Are Electrical Outlets Free of Overloading?</vt:lpstr>
      <vt:lpstr>Do Your GFCI’s Work Properly?Ground-Fault Circuit-Interrupters (GFCI’s) </vt:lpstr>
      <vt:lpstr>Is All Equipment &gt;50 Volts NRTL Approved?</vt:lpstr>
      <vt:lpstr>Is All Electrical Equipment in Good Condition?</vt:lpstr>
      <vt:lpstr>Is Equipment Turned Off After Hours?</vt:lpstr>
      <vt:lpstr>Is a Portable Space Heater in Use?</vt:lpstr>
      <vt:lpstr>Office Electrical Safety Self-Assessment Form</vt:lpstr>
    </vt:vector>
  </TitlesOfParts>
  <Company>Lawrence Berkeley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Scholtz</dc:creator>
  <cp:lastModifiedBy>Ronald Scholtz</cp:lastModifiedBy>
  <cp:revision>16</cp:revision>
  <dcterms:created xsi:type="dcterms:W3CDTF">2013-08-12T16:29:32Z</dcterms:created>
  <dcterms:modified xsi:type="dcterms:W3CDTF">2013-08-20T21:35:30Z</dcterms:modified>
</cp:coreProperties>
</file>