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5"/>
  </p:notesMasterIdLst>
  <p:handoutMasterIdLst>
    <p:handoutMasterId r:id="rId46"/>
  </p:handoutMasterIdLst>
  <p:sldIdLst>
    <p:sldId id="261" r:id="rId6"/>
    <p:sldId id="257" r:id="rId7"/>
    <p:sldId id="303" r:id="rId8"/>
    <p:sldId id="323" r:id="rId9"/>
    <p:sldId id="327" r:id="rId10"/>
    <p:sldId id="328" r:id="rId11"/>
    <p:sldId id="337" r:id="rId12"/>
    <p:sldId id="326" r:id="rId13"/>
    <p:sldId id="325" r:id="rId14"/>
    <p:sldId id="297" r:id="rId15"/>
    <p:sldId id="319" r:id="rId16"/>
    <p:sldId id="321" r:id="rId17"/>
    <p:sldId id="320" r:id="rId18"/>
    <p:sldId id="324" r:id="rId19"/>
    <p:sldId id="295" r:id="rId20"/>
    <p:sldId id="316" r:id="rId21"/>
    <p:sldId id="313" r:id="rId22"/>
    <p:sldId id="322" r:id="rId23"/>
    <p:sldId id="296" r:id="rId24"/>
    <p:sldId id="312" r:id="rId25"/>
    <p:sldId id="318" r:id="rId26"/>
    <p:sldId id="307" r:id="rId27"/>
    <p:sldId id="315" r:id="rId28"/>
    <p:sldId id="317" r:id="rId29"/>
    <p:sldId id="304" r:id="rId30"/>
    <p:sldId id="290" r:id="rId31"/>
    <p:sldId id="286" r:id="rId32"/>
    <p:sldId id="308" r:id="rId33"/>
    <p:sldId id="309" r:id="rId34"/>
    <p:sldId id="305" r:id="rId35"/>
    <p:sldId id="330" r:id="rId36"/>
    <p:sldId id="331" r:id="rId37"/>
    <p:sldId id="332" r:id="rId38"/>
    <p:sldId id="333" r:id="rId39"/>
    <p:sldId id="306" r:id="rId40"/>
    <p:sldId id="334" r:id="rId41"/>
    <p:sldId id="335" r:id="rId42"/>
    <p:sldId id="336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305"/>
    <a:srgbClr val="236192"/>
    <a:srgbClr val="FFCD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5" d="100"/>
          <a:sy n="115" d="100"/>
        </p:scale>
        <p:origin x="-152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23771-C48D-43C4-9D02-91C63B0E6A08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ACDDE-1830-4D28-B015-4C16C4C0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5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4E151-8EF5-45C0-ACD0-A8C4A7E8A80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AFCE5-7ACE-44B3-9A81-65BBD6421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1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FCE5-7ACE-44B3-9A81-65BBD64213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6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06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8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72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1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2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9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01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22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19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16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4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57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02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35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54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2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02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2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0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9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63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21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7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10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41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96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3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69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27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5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35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1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65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07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35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7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E393-2AA9-A64A-B0F3-99733D75A276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3ED6-24CA-3C46-8655-55DA36BB1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3B0A-629F-4197-8759-8A7E476CBF0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7EDC-801B-4F78-AAE5-C3BA6DE8A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8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4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E393-2AA9-A64A-B0F3-99733D75A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3ED6-24CA-3C46-8655-55DA36BB16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4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f.edu/safety/industrial-hygiene/hazard-communicatio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f.edu/safety/industrial-hygiene/hazard-communicatio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4b_6dRFI28fQRM&amp;tbnid=zoR1U0-yHoPr5M:&amp;ved=0CAUQjRw&amp;url=http://www.mysafetysign.com/Safety-Signs/Restricted-Safety-Starts-Here-Sign/SAF-SKU-S-4155.aspx&amp;ei=nlxxUoGjOKqWjAKon4GAAQ&amp;bvm=bv.55819444,d.cGE&amp;psig=AFQjCNEcAmrbuZYDl3gFkc-kjcqxxERlIw&amp;ust=138324737666733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f.edu/safety/ergonomics-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f.edu/safety/industrial-hygiene/ergonomic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f.edu/safet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EZyCAXdFrQEJM&amp;tbnid=AWtX1bbytx5WUM:&amp;ved=0CAUQjRw&amp;url=http://safety.1800inet.com/video_clip_show.php/name/office_safety_training_video_preview/cn/66/keywords/office%2Bsafety&amp;ei=W21xUpbCBIKeiALBtoDwDw&amp;psig=AFQjCNGqTXHw2HJQ1kYPcWxQwOX0DM_-nA&amp;ust=138325146260191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526645"/>
            <a:ext cx="7772400" cy="72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FFFF"/>
                </a:solidFill>
                <a:latin typeface="+mj-lt"/>
                <a:ea typeface="+mj-ea"/>
                <a:cs typeface="Geneva"/>
              </a:rPr>
              <a:t>OFFICE SAFETY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Geneva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23928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ea typeface="+mn-ea"/>
                <a:cs typeface="Geneva"/>
              </a:rPr>
              <a:t>UAF EHSRM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1151" y="1734795"/>
            <a:ext cx="5828232" cy="238427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082" y="18117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301" y="1170774"/>
            <a:ext cx="797322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/>
              <a:t>Office duties </a:t>
            </a:r>
            <a:r>
              <a:rPr lang="en-US" sz="2000" b="1" dirty="0" smtClean="0"/>
              <a:t>may require risky movements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/>
              <a:t>that often result in back or other injuries. 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/>
              <a:t>These movements can include:</a:t>
            </a:r>
          </a:p>
          <a:p>
            <a:pPr lvl="0">
              <a:spcBef>
                <a:spcPct val="20000"/>
              </a:spcBef>
            </a:pP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Twisting at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Waist When Lifting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Lifting or Moving Heavy Items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Bending Over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Reaching Overhead or Outward While Lifting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good news is . . . . injuries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caused by these activities can be avoided by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 a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few simple guidelines</a:t>
            </a:r>
          </a:p>
          <a:p>
            <a:pPr lvl="0">
              <a:spcBef>
                <a:spcPct val="20000"/>
              </a:spcBef>
            </a:pPr>
            <a:endParaRPr lang="en-US" sz="2000" b="1" dirty="0" smtClean="0">
              <a:solidFill>
                <a:prstClr val="black">
                  <a:tint val="75000"/>
                </a:prstClr>
              </a:solidFill>
            </a:endParaRPr>
          </a:p>
          <a:p>
            <a:pPr lvl="0">
              <a:spcBef>
                <a:spcPct val="20000"/>
              </a:spcBef>
            </a:pPr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1173484"/>
            <a:ext cx="2240163" cy="24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769494" y="334203"/>
            <a:ext cx="4054980" cy="669304"/>
          </a:xfrm>
        </p:spPr>
        <p:txBody>
          <a:bodyPr>
            <a:normAutofit/>
          </a:bodyPr>
          <a:lstStyle/>
          <a:p>
            <a:pPr algn="r"/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Materials Handling</a:t>
            </a:r>
            <a:endParaRPr lang="en-US" sz="24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1151" y="1734795"/>
            <a:ext cx="5828232" cy="238427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082" y="18117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016" y="775575"/>
            <a:ext cx="8341473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u="sng" dirty="0" smtClean="0"/>
              <a:t>Preventing Lifting Injuries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proper lifting techniques </a:t>
            </a:r>
          </a:p>
          <a:p>
            <a:pPr marL="690563" lvl="1" indent="-349250">
              <a:spcBef>
                <a:spcPts val="1200"/>
              </a:spcBef>
              <a:buFont typeface="Trebuchet MS" panose="020B0603020202020204" pitchFamily="34" charset="0"/>
              <a:buChar char="—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 about the task at hand</a:t>
            </a:r>
          </a:p>
          <a:p>
            <a:pPr marL="690563" lvl="1" indent="-349250">
              <a:spcBef>
                <a:spcPts val="1200"/>
              </a:spcBef>
              <a:buFont typeface="Trebuchet MS" panose="020B0603020202020204" pitchFamily="34" charset="0"/>
              <a:buChar char="—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Balanced stance with feet placed shoulder-width apart</a:t>
            </a:r>
          </a:p>
          <a:p>
            <a:pPr marL="690563" lvl="1" indent="-349250">
              <a:spcBef>
                <a:spcPts val="1200"/>
              </a:spcBef>
              <a:buFont typeface="Trebuchet MS" panose="020B0603020202020204" pitchFamily="34" charset="0"/>
              <a:buChar char="—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Squat down (bend your knees) and hug the load close</a:t>
            </a:r>
          </a:p>
          <a:p>
            <a:pPr marL="690563" lvl="1" indent="-349250">
              <a:spcBef>
                <a:spcPts val="1200"/>
              </a:spcBef>
              <a:buFont typeface="Trebuchet MS" panose="020B0603020202020204" pitchFamily="34" charset="0"/>
              <a:buChar char="—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Grasp firmly with entire hand. Use palms and not just fingers</a:t>
            </a:r>
          </a:p>
          <a:p>
            <a:pPr marL="690563" lvl="1" indent="-349250">
              <a:spcBef>
                <a:spcPts val="1200"/>
              </a:spcBef>
              <a:buFont typeface="Trebuchet MS" panose="020B0603020202020204" pitchFamily="34" charset="0"/>
              <a:buChar char="—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Lift Gradually, using legs, abdomen, buttock muscles </a:t>
            </a:r>
          </a:p>
          <a:p>
            <a:pPr marL="690563" lvl="1" indent="-349250">
              <a:spcBef>
                <a:spcPts val="1200"/>
              </a:spcBef>
              <a:buFont typeface="Trebuchet MS" panose="020B0603020202020204" pitchFamily="34" charset="0"/>
              <a:buChar char="—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Once standing and carrying the load,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never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twist at the torso.  </a:t>
            </a:r>
          </a:p>
          <a:p>
            <a:pPr marL="690563"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Instead, shuffle your feet to the </a:t>
            </a:r>
          </a:p>
          <a:p>
            <a:pPr marL="690563"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direction desired.</a:t>
            </a:r>
          </a:p>
          <a:p>
            <a:pPr marL="690563" lvl="1" indent="-349250">
              <a:spcBef>
                <a:spcPts val="1200"/>
              </a:spcBef>
              <a:buFont typeface="Trebuchet MS" panose="020B0603020202020204" pitchFamily="34" charset="0"/>
              <a:buChar char="—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Lower the load slowly, don’t jerk</a:t>
            </a:r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ohc.org.uk/lifting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10" y="4426240"/>
            <a:ext cx="3531074" cy="14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769494" y="334203"/>
            <a:ext cx="4054980" cy="669304"/>
          </a:xfrm>
        </p:spPr>
        <p:txBody>
          <a:bodyPr>
            <a:normAutofit/>
          </a:bodyPr>
          <a:lstStyle/>
          <a:p>
            <a:pPr algn="r"/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Materials Handling</a:t>
            </a:r>
            <a:endParaRPr lang="en-US" sz="24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082" y="18117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130" y="922945"/>
            <a:ext cx="705101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u="sng" dirty="0" smtClean="0"/>
              <a:t>Tips to Help Avoid Injury</a:t>
            </a:r>
          </a:p>
          <a:p>
            <a:pPr lvl="0">
              <a:spcBef>
                <a:spcPts val="600"/>
              </a:spcBef>
            </a:pPr>
            <a:endParaRPr lang="en-US" sz="1100" b="1" u="sng" dirty="0" smtClean="0">
              <a:solidFill>
                <a:prstClr val="black">
                  <a:tint val="75000"/>
                </a:prstClr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Never carry loads which obscure your clear view ahead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Always maintain sight of where you are stepping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not lift when your grip is awkward or unsecure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Ensure your footing is stable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Never lift heavy loads above the shoulders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Avoid bending by arranging work station at waist level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weight lifted to what you can only carry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comfortably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Best lifting/carrying zone: between shoulders and waist!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://www.gartonsolicitors.co.uk/wp-content/uploads/lifitng-box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63" y="2030176"/>
            <a:ext cx="1478473" cy="19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0611" y="5968537"/>
            <a:ext cx="7099069" cy="39069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When in doubt, ask for help. It beats getting injured! 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769494" y="334203"/>
            <a:ext cx="4054980" cy="669304"/>
          </a:xfrm>
        </p:spPr>
        <p:txBody>
          <a:bodyPr>
            <a:normAutofit/>
          </a:bodyPr>
          <a:lstStyle/>
          <a:p>
            <a:pPr algn="r"/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Materials Handling</a:t>
            </a:r>
            <a:endParaRPr lang="en-US" sz="24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9494" y="334203"/>
            <a:ext cx="4054980" cy="669304"/>
          </a:xfrm>
        </p:spPr>
        <p:txBody>
          <a:bodyPr>
            <a:normAutofit/>
          </a:bodyPr>
          <a:lstStyle/>
          <a:p>
            <a:pPr algn="r"/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Materials Handling</a:t>
            </a:r>
            <a:endParaRPr lang="en-US" sz="24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151" y="1734795"/>
            <a:ext cx="5828232" cy="238427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082" y="18117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633" y="751982"/>
            <a:ext cx="810996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u="sng" dirty="0" smtClean="0"/>
              <a:t>Material Handling Aids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a push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cart, hand-truck, or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dolly for heavier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Always secure the load to prevent shifting during movement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Always push the load straight ahead; pulling the load results in 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twisting at the torso which increases the risk of injury</a:t>
            </a:r>
          </a:p>
          <a:p>
            <a:pPr lvl="0">
              <a:spcBef>
                <a:spcPts val="1200"/>
              </a:spcBef>
            </a:pPr>
            <a:r>
              <a:rPr lang="en-US" sz="2000" b="1" u="sng" dirty="0" smtClean="0"/>
              <a:t>Personal Protective Equipment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Wear leather gloves when handling materials with sharp edges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Wear safety glasses when removing banding around packages</a:t>
            </a:r>
          </a:p>
          <a:p>
            <a:pPr>
              <a:spcBef>
                <a:spcPts val="1200"/>
              </a:spcBef>
            </a:pPr>
            <a:r>
              <a:rPr lang="en-US" sz="2000" b="1" u="sng" dirty="0" smtClean="0"/>
              <a:t>Good Physical Conditioning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prevent strains, sprains, and other injuries</a:t>
            </a:r>
          </a:p>
          <a:p>
            <a:pPr lvl="0">
              <a:spcBef>
                <a:spcPts val="1200"/>
              </a:spcBef>
            </a:pPr>
            <a:r>
              <a:rPr lang="en-US" sz="2000" b="1" u="sng" dirty="0" smtClean="0"/>
              <a:t>Situational Awareness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 to recognize and anticipate  risky activities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Take protective measures by utilizing this training</a:t>
            </a:r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www.liftrite.ie/images/products/order_pickers/handTruckTrolleys6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44" y="3757353"/>
            <a:ext cx="1701749" cy="210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722" y="4700113"/>
            <a:ext cx="6531340" cy="8333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HAZARD COMMUNICATION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4" name="Picture 6" descr="http://1.bp.blogspot.com/-Mx1cWyjzOME/T4cQDbn9m8I/AAAAAAAAASE/fvdNsTLbVXs/s1600/laser-toner-ref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62" y="631767"/>
            <a:ext cx="1454474" cy="257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052" y="558040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137" y="977174"/>
            <a:ext cx="787048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Office workers who encounter hazardous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chemicals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isolated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instances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not required to comply with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Occupational Safety and Health Administration (OSHA) Hazard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OSHA considers most office chemical products to be exempt under the provisions of the rule, either as articles or as consumer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products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 office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chemical products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such as “White-Out”, adhesives, white board cleaners, toners, etc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., meet the above provision as they present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low risk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hazard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Departments that fall under the above conditions are only required 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UAF Hazard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Plan for Office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Workers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for their applicable office(s). You can find this plan at:</a:t>
            </a:r>
          </a:p>
          <a:p>
            <a:pPr algn="ctr">
              <a:spcAft>
                <a:spcPts val="1200"/>
              </a:spcAft>
            </a:pPr>
            <a:r>
              <a:rPr lang="en-US" sz="1600" dirty="0">
                <a:solidFill>
                  <a:srgbClr val="236192"/>
                </a:solidFill>
                <a:hlinkClick r:id="rId3"/>
              </a:rPr>
              <a:t>http://www.uaf.edu/safety/industrial-hygiene/hazard-communication</a:t>
            </a:r>
            <a:r>
              <a:rPr lang="en-US" sz="1600" dirty="0" smtClean="0">
                <a:solidFill>
                  <a:srgbClr val="236192"/>
                </a:solidFill>
                <a:hlinkClick r:id="rId3"/>
              </a:rPr>
              <a:t>/</a:t>
            </a:r>
            <a:endParaRPr lang="en-US" sz="1600" dirty="0" smtClean="0">
              <a:solidFill>
                <a:srgbClr val="236192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236192"/>
                </a:solidFill>
              </a:rPr>
              <a:t>The department supervisor must sign and maintain a copy of the plan which all department employees must read and acknowledge   </a:t>
            </a:r>
            <a:endParaRPr lang="en-US" b="1" dirty="0">
              <a:solidFill>
                <a:srgbClr val="23619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88131" y="387431"/>
            <a:ext cx="3988400" cy="589743"/>
          </a:xfrm>
        </p:spPr>
        <p:txBody>
          <a:bodyPr>
            <a:normAutofit/>
          </a:bodyPr>
          <a:lstStyle/>
          <a:p>
            <a:pPr algn="r"/>
            <a:r>
              <a:rPr lang="en-US" sz="2400" b="1" cap="none" dirty="0" smtClean="0">
                <a:solidFill>
                  <a:srgbClr val="236192"/>
                </a:solidFill>
                <a:cs typeface="Geneva"/>
              </a:rPr>
              <a:t>Hazard Communication</a:t>
            </a:r>
            <a:endParaRPr lang="en-US" sz="2400" b="1" cap="none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691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030" y="1324598"/>
            <a:ext cx="6161518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692" y="982437"/>
            <a:ext cx="7931977" cy="487803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Geneva"/>
              </a:rPr>
              <a:t>Hazard Communication Plan Thresholds</a:t>
            </a:r>
          </a:p>
          <a:p>
            <a:pPr marL="342900" marR="0" indent="-342900" defTabSz="4572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Some offices may require additional Hazard</a:t>
            </a: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 </a:t>
            </a:r>
            <a:r>
              <a:rPr kumimoji="0" lang="en-US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Communication training depending on their specific activities</a:t>
            </a: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 </a:t>
            </a:r>
            <a:r>
              <a:rPr kumimoji="0" lang="en-US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outside of the office.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Examples include: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Geneva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kumimoji="0" lang="en-US" sz="160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Using hazardous chemicals to service multiple machines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Using hazardous chemicals for extended periods or in quantities beyond normal consumer use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Participating in field or lab work using hazardous chemicals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Trebuchet MS" panose="020B0603020202020204" pitchFamily="34" charset="0"/>
              <a:buChar char="—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Receiving and storing hazardous chemical for a researcher or professor</a:t>
            </a:r>
          </a:p>
          <a:p>
            <a:pPr marL="342900" marR="0" indent="-342900" defTabSz="4572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If any of these conditions</a:t>
            </a:r>
            <a:r>
              <a:rPr kumimoji="0" lang="en-US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 apply to you, consult page 2 of your “UAF Hazard Communication Plan for Office Workers” for additional guidance on additional written plans or training that may be required.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Genev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8131" y="283093"/>
            <a:ext cx="3988400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Hazard Communication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378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131" y="283093"/>
            <a:ext cx="3988400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Hazard Communication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45" y="757373"/>
            <a:ext cx="7947588" cy="52129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defTabSz="457200" rtl="0" eaLnBrk="1" fontAlgn="auto" latinLnBrk="0" hangingPunct="1">
              <a:spcAft>
                <a:spcPts val="120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Geneva"/>
              </a:rPr>
              <a:t>Physical Agent Data Sheets (PADS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Geneva"/>
              </a:rPr>
              <a:t>)</a:t>
            </a:r>
          </a:p>
          <a:p>
            <a:pPr marL="282575" marR="0" indent="-282575" defTabSz="457200" rtl="0" eaLnBrk="1" fontAlgn="auto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Alaska Administrative Code 8 ACC 61.1110 also requires that physical hazards (agents) are communicated to employees</a:t>
            </a:r>
          </a:p>
          <a:p>
            <a:pPr marL="282575" marR="0" indent="-282575" defTabSz="457200" rtl="0" eaLnBrk="1" fontAlgn="auto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Physical agents include ionizing and non-ionizing types of radiation,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    </a:t>
            </a:r>
            <a:r>
              <a:rPr kumimoji="0" lang="en-US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 heat and cold stress, noise,</a:t>
            </a:r>
            <a:r>
              <a:rPr kumimoji="0" lang="en-US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 and hand-arm vibration</a:t>
            </a:r>
          </a:p>
          <a:p>
            <a:pPr marL="282575" marR="0" indent="-282575" defTabSz="457200" rtl="0" eaLnBrk="1" fontAlgn="auto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Typical office activities should not expose employees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hese physical agents </a:t>
            </a:r>
          </a:p>
          <a:p>
            <a:pPr marL="282575" marR="0" indent="-282575" defTabSz="457200" rtl="0" eaLnBrk="1" fontAlgn="auto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However, if physical agents are introduced into the office area workers perform other duties outside of the office that expose them to physical agents, additional PADS training is required.</a:t>
            </a:r>
          </a:p>
          <a:p>
            <a:pPr marL="282575" marR="0" indent="-282575" defTabSz="457200" rtl="0" eaLnBrk="1" fontAlgn="auto" latinLnBrk="0" hangingPunct="1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Specific training PADS for these agents can be found at: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http://www.uaf.edu/safety/industrial-hygiene/hazard-communication/</a:t>
            </a:r>
            <a:endParaRPr kumimoji="0" lang="en-US" sz="1400" i="0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496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120" y="4788709"/>
            <a:ext cx="7772400" cy="7636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signs and tags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mysafetysign.com/img/lg/S/Safety-First-Start-Sign-S-4155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27" y="435117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4612" y="1309359"/>
            <a:ext cx="8152689" cy="4044037"/>
          </a:xfrm>
          <a:effectLst/>
        </p:spPr>
        <p:txBody>
          <a:bodyPr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Many </a:t>
            </a:r>
            <a:r>
              <a:rPr lang="en-US" altLang="en-US" sz="2400" dirty="0">
                <a:solidFill>
                  <a:schemeClr val="tx1"/>
                </a:solidFill>
              </a:rPr>
              <a:t>operations </a:t>
            </a:r>
            <a:r>
              <a:rPr lang="en-US" altLang="en-US" sz="2400" dirty="0" smtClean="0">
                <a:solidFill>
                  <a:schemeClr val="tx1"/>
                </a:solidFill>
              </a:rPr>
              <a:t>involve </a:t>
            </a:r>
            <a:r>
              <a:rPr lang="en-US" altLang="en-US" sz="2400" dirty="0">
                <a:solidFill>
                  <a:schemeClr val="tx1"/>
                </a:solidFill>
              </a:rPr>
              <a:t>a certain element of </a:t>
            </a:r>
            <a:r>
              <a:rPr lang="en-US" altLang="en-US" sz="2400" dirty="0" smtClean="0">
                <a:solidFill>
                  <a:schemeClr val="tx1"/>
                </a:solidFill>
              </a:rPr>
              <a:t>risk</a:t>
            </a: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Safety signs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tags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been developed as one means of preventing workplace accidents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injuries.  They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warn about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hazards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take appropriate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precaution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distinguishable sign color, symbols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labels to identify levels of hazard and risk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DANGER, CAUTION, SAFETY INSTRUCTION and other signs and tags</a:t>
            </a:r>
            <a:endParaRPr lang="en-US" b="1" u="sng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6549" y="293498"/>
            <a:ext cx="5631678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SIGNS AND TAGS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6338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86" y="596567"/>
            <a:ext cx="7062672" cy="7303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cap="all" dirty="0">
                <a:solidFill>
                  <a:srgbClr val="236192"/>
                </a:solidFill>
                <a:cs typeface="Geneva"/>
              </a:rPr>
              <a:t>Office </a:t>
            </a:r>
            <a:r>
              <a:rPr lang="en-US" sz="2800" b="1" cap="all" dirty="0" smtClean="0">
                <a:solidFill>
                  <a:srgbClr val="236192"/>
                </a:solidFill>
                <a:cs typeface="Geneva"/>
              </a:rPr>
              <a:t>Safety</a:t>
            </a:r>
            <a:r>
              <a:rPr lang="en-US" sz="2800" dirty="0" smtClean="0">
                <a:solidFill>
                  <a:srgbClr val="236192"/>
                </a:solidFill>
                <a:cs typeface="Geneva"/>
              </a:rPr>
              <a:t/>
            </a:r>
            <a:br>
              <a:rPr lang="en-US" sz="2800" dirty="0" smtClean="0">
                <a:solidFill>
                  <a:srgbClr val="236192"/>
                </a:solidFill>
                <a:cs typeface="Geneva"/>
              </a:rPr>
            </a:br>
            <a:r>
              <a:rPr lang="en-US" sz="2800" dirty="0" smtClean="0">
                <a:solidFill>
                  <a:srgbClr val="236192"/>
                </a:solidFill>
                <a:cs typeface="Geneva"/>
              </a:rPr>
              <a:t>Overview</a:t>
            </a:r>
            <a:endParaRPr lang="en-US" sz="2800" dirty="0">
              <a:solidFill>
                <a:srgbClr val="236192"/>
              </a:solidFill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86" y="1560788"/>
            <a:ext cx="7062672" cy="38730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General Office Safety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Materials Handling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Hazard Communication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Signs and Tags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Electrical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Ergonomics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Indoor Air Quality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Noise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Contacts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vsignsandsafety.com.au/images/detailed/0/13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27" y="3439607"/>
            <a:ext cx="2292527" cy="171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2.bigcommerce.com/server2800/43kdfvkt/products/255/images/2521/DANGER_SIGN_DANGER_NO_SMOKING__71453.1369747275.1280.1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53" y="982711"/>
            <a:ext cx="2335256" cy="17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9091" y="1090777"/>
            <a:ext cx="4646814" cy="442237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u="sng" dirty="0" smtClean="0">
                <a:solidFill>
                  <a:srgbClr val="C00000"/>
                </a:solidFill>
              </a:rPr>
              <a:t>Danger</a:t>
            </a:r>
            <a:r>
              <a:rPr lang="en-US" altLang="en-US" sz="2400" b="1" u="sng" dirty="0">
                <a:solidFill>
                  <a:srgbClr val="C00000"/>
                </a:solidFill>
              </a:rPr>
              <a:t>:</a:t>
            </a:r>
            <a:r>
              <a:rPr lang="en-US" altLang="en-US" sz="2400" b="1" dirty="0">
                <a:solidFill>
                  <a:srgbClr val="C00000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Indicates immediate danger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that special precautions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required</a:t>
            </a:r>
            <a:endParaRPr lang="en-US" altLang="en-US" sz="2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u="sng" dirty="0" smtClean="0"/>
          </a:p>
          <a:p>
            <a:pPr>
              <a:lnSpc>
                <a:spcPct val="80000"/>
              </a:lnSpc>
            </a:pPr>
            <a:endParaRPr lang="en-US" altLang="en-US" sz="2400" u="sng" dirty="0"/>
          </a:p>
          <a:p>
            <a:pPr>
              <a:lnSpc>
                <a:spcPct val="80000"/>
              </a:lnSpc>
            </a:pPr>
            <a:endParaRPr lang="en-US" altLang="en-US" sz="2400" u="sng" dirty="0"/>
          </a:p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rgbClr val="FF9900"/>
                </a:solidFill>
              </a:rPr>
              <a:t>Caution: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Indicates </a:t>
            </a:r>
            <a:r>
              <a:rPr lang="en-US" altLang="en-US" sz="2400" dirty="0"/>
              <a:t>possible </a:t>
            </a:r>
            <a:r>
              <a:rPr lang="en-US" altLang="en-US" sz="2400" dirty="0" smtClean="0"/>
              <a:t>hazard against </a:t>
            </a:r>
            <a:r>
              <a:rPr lang="en-US" altLang="en-US" sz="2400" dirty="0"/>
              <a:t>which proper  precautions should be </a:t>
            </a:r>
            <a:r>
              <a:rPr lang="en-US" altLang="en-US" sz="2400" dirty="0" smtClean="0"/>
              <a:t>taken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38243" y="160495"/>
            <a:ext cx="5631678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SIGNS AND TAGS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7758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47" y="2245407"/>
            <a:ext cx="2065945" cy="12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98" y="3879741"/>
            <a:ext cx="1888620" cy="135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94" y="2259582"/>
            <a:ext cx="1909636" cy="131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47" y="3884248"/>
            <a:ext cx="2065945" cy="142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59" y="3946005"/>
            <a:ext cx="1721067" cy="12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51" y="2141564"/>
            <a:ext cx="1291484" cy="155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5920" y="5993476"/>
            <a:ext cx="7265324" cy="30757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0" lvl="1" indent="0">
              <a:lnSpc>
                <a:spcPct val="80000"/>
              </a:lnSpc>
              <a:buClr>
                <a:schemeClr val="hlink"/>
              </a:buClr>
              <a:buSzPct val="110000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Ask your supervisor about your work-specific signs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651" y="972589"/>
            <a:ext cx="7811788" cy="83958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sz="3100" b="1" u="sng" dirty="0">
                <a:solidFill>
                  <a:srgbClr val="00B050"/>
                </a:solidFill>
              </a:rPr>
              <a:t>Safety Instructions:</a:t>
            </a:r>
            <a:r>
              <a:rPr lang="en-US" altLang="en-US" sz="3100" b="1" dirty="0">
                <a:solidFill>
                  <a:srgbClr val="00B050"/>
                </a:solidFill>
              </a:rPr>
              <a:t> </a:t>
            </a:r>
            <a:r>
              <a:rPr lang="en-US" altLang="en-US" sz="3100" dirty="0"/>
              <a:t>Provide general instruction and suggestions relative to safety measures 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38243" y="160495"/>
            <a:ext cx="5631678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SIGNS AND TAGS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082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380" y="5005416"/>
            <a:ext cx="7772400" cy="73036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Electrical Safety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http://selfsufficientsteward.com/wp-content/uploads/2011/01/overloa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00" y="5712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86" y="1122218"/>
            <a:ext cx="8288228" cy="47067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Overloaded Outlets: </a:t>
            </a:r>
            <a:r>
              <a:rPr lang="en-US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Overloading electrical circuits and extension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cords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result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fire</a:t>
            </a:r>
            <a:endPara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Electrical Cords across Walkways and Work Areas: </a:t>
            </a:r>
            <a:endParaRPr lang="en-US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341313" algn="l"/>
              </a:tabLst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 a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tripping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hazard . . . use a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cord runner instead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Improper Placement of Cords: </a:t>
            </a:r>
            <a:r>
              <a:rPr lang="en-US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Never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pull or drag over </a:t>
            </a:r>
            <a:endParaRPr lang="en-US" alt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1313" indent="-341313">
              <a:spcBef>
                <a:spcPts val="0"/>
              </a:spcBef>
              <a:spcAft>
                <a:spcPts val="1200"/>
              </a:spcAft>
              <a:buNone/>
              <a:tabLst>
                <a:tab pos="341313" algn="l"/>
              </a:tabLst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sharp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objects that may cause cuts in the insulation.  Never place on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hot or wet surfaces, or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walls, windows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doors, or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ceilings</a:t>
            </a:r>
            <a:endPara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Defective, frayed or improperly installed cords</a:t>
            </a:r>
            <a:r>
              <a:rPr lang="en-US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Exposed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wires can lead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electrical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shock, always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inspect before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endParaRPr lang="en-US" alt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Electrical 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Panel Doors: </a:t>
            </a:r>
            <a:r>
              <a:rPr lang="en-US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Should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always be kept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closed to protect against "electrical flashover" in the event of an electrical malfunction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36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clearance in front of electrical panels!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Geneva"/>
            </a:endParaRPr>
          </a:p>
        </p:txBody>
      </p:sp>
      <p:pic>
        <p:nvPicPr>
          <p:cNvPr id="6" name="Picture 2" descr="C:\Users\fisgrigg\Desktop\Work Safety\cord ru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43" y="1566660"/>
            <a:ext cx="1721317" cy="12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75377" y="282075"/>
            <a:ext cx="7062672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Basic Electrical Safety Precautions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19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28" y="1101008"/>
            <a:ext cx="8138864" cy="5194284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Unsafe/Non-Approved Equipment: 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 for UL Listed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Label</a:t>
            </a:r>
          </a:p>
          <a:p>
            <a:endPara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 Parts Unguarded: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wall receptacles have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covers</a:t>
            </a:r>
          </a:p>
          <a:p>
            <a:pPr>
              <a:lnSpc>
                <a:spcPct val="80000"/>
              </a:lnSpc>
            </a:pPr>
            <a:endParaRPr lang="en-US" alt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Pulling of Plugs to Shut Off Power: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equipment switch or have one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installed</a:t>
            </a:r>
          </a:p>
          <a:p>
            <a:pPr>
              <a:lnSpc>
                <a:spcPct val="80000"/>
              </a:lnSpc>
            </a:pPr>
            <a:endPara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Jammed Office Machinery: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Always follow the equipment manual for clearing a jam 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Defective Equipment: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defective equipment immediately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chemeClr val="bg1">
                  <a:lumMod val="50000"/>
                </a:schemeClr>
              </a:solidFill>
              <a:cs typeface="Geneva"/>
            </a:endParaRPr>
          </a:p>
          <a:p>
            <a:pPr marL="0" indent="0">
              <a:buNone/>
            </a:pPr>
            <a:endParaRPr lang="en-US" sz="900" dirty="0" smtClean="0">
              <a:solidFill>
                <a:schemeClr val="bg1">
                  <a:lumMod val="50000"/>
                </a:schemeClr>
              </a:solidFill>
              <a:cs typeface="Geneva"/>
            </a:endParaRPr>
          </a:p>
          <a:p>
            <a:pPr marL="3543300" lvl="8" indent="0">
              <a:buNone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cs typeface="Geneva"/>
              </a:rPr>
              <a:t>    </a:t>
            </a:r>
            <a:r>
              <a:rPr lang="en-US" sz="1800" u="sng" dirty="0" smtClean="0">
                <a:solidFill>
                  <a:srgbClr val="002060"/>
                </a:solidFill>
                <a:cs typeface="Geneva"/>
              </a:rPr>
              <a:t>Example:</a:t>
            </a:r>
            <a:r>
              <a:rPr lang="en-US" sz="1800" dirty="0" smtClean="0">
                <a:solidFill>
                  <a:srgbClr val="002060"/>
                </a:solidFill>
                <a:cs typeface="Geneva"/>
              </a:rPr>
              <a:t> Even </a:t>
            </a:r>
            <a:r>
              <a:rPr lang="en-US" sz="1800" dirty="0">
                <a:solidFill>
                  <a:srgbClr val="002060"/>
                </a:solidFill>
                <a:cs typeface="Geneva"/>
              </a:rPr>
              <a:t>though this power strip </a:t>
            </a:r>
            <a:endParaRPr lang="en-US" sz="1800" dirty="0" smtClean="0">
              <a:solidFill>
                <a:srgbClr val="002060"/>
              </a:solidFill>
              <a:cs typeface="Geneva"/>
            </a:endParaRPr>
          </a:p>
          <a:p>
            <a:pPr marL="3543300" lvl="8" indent="0">
              <a:buNone/>
            </a:pPr>
            <a:r>
              <a:rPr lang="en-US" sz="1800" dirty="0">
                <a:solidFill>
                  <a:srgbClr val="002060"/>
                </a:solidFill>
                <a:cs typeface="Geneva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cs typeface="Geneva"/>
              </a:rPr>
              <a:t> was </a:t>
            </a:r>
            <a:r>
              <a:rPr lang="en-US" sz="1800" dirty="0">
                <a:solidFill>
                  <a:srgbClr val="002060"/>
                </a:solidFill>
                <a:cs typeface="Geneva"/>
              </a:rPr>
              <a:t>involved in </a:t>
            </a:r>
            <a:r>
              <a:rPr lang="en-US" sz="1800" dirty="0" smtClean="0">
                <a:solidFill>
                  <a:srgbClr val="002060"/>
                </a:solidFill>
                <a:cs typeface="Geneva"/>
              </a:rPr>
              <a:t>an electrical </a:t>
            </a:r>
            <a:r>
              <a:rPr lang="en-US" sz="1800" dirty="0">
                <a:solidFill>
                  <a:srgbClr val="002060"/>
                </a:solidFill>
                <a:cs typeface="Geneva"/>
              </a:rPr>
              <a:t>fire, it </a:t>
            </a:r>
            <a:r>
              <a:rPr lang="en-US" sz="1800" dirty="0" smtClean="0">
                <a:solidFill>
                  <a:srgbClr val="002060"/>
                </a:solidFill>
                <a:cs typeface="Geneva"/>
              </a:rPr>
              <a:t>had</a:t>
            </a:r>
          </a:p>
          <a:p>
            <a:pPr marL="3543300" lvl="8" indent="0">
              <a:buNone/>
            </a:pPr>
            <a:r>
              <a:rPr lang="en-US" sz="1800" dirty="0">
                <a:solidFill>
                  <a:srgbClr val="002060"/>
                </a:solidFill>
                <a:cs typeface="Geneva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cs typeface="Geneva"/>
              </a:rPr>
              <a:t> not </a:t>
            </a:r>
            <a:r>
              <a:rPr lang="en-US" sz="1800" dirty="0">
                <a:solidFill>
                  <a:srgbClr val="002060"/>
                </a:solidFill>
                <a:cs typeface="Geneva"/>
              </a:rPr>
              <a:t>been taken out of service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cs typeface="Geneva"/>
            </a:endParaRPr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18" y="4037362"/>
            <a:ext cx="2570400" cy="177591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5377" y="274619"/>
            <a:ext cx="7062672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Basic Electrical Safety Precautions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4621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932" y="4649125"/>
            <a:ext cx="7772400" cy="72205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ERGONOMICS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LowChair2149C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5131" y="585659"/>
            <a:ext cx="2620201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4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86" y="290168"/>
            <a:ext cx="8060230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236192"/>
                </a:solidFill>
                <a:cs typeface="Geneva"/>
              </a:rPr>
              <a:t>Ergonomics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4" y="1411014"/>
            <a:ext cx="7949202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Ergonomics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- fancy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word for the science of arranging and adjusting the work environment to fit the employees body.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The UAF Ergonomic Program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offers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:</a:t>
            </a:r>
          </a:p>
          <a:p>
            <a:pPr marL="682625" indent="-3365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1.	Training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and Awareness</a:t>
            </a:r>
          </a:p>
          <a:p>
            <a:pPr marL="682625" indent="-3365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2.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	Workstation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Evaluations </a:t>
            </a:r>
          </a:p>
          <a:p>
            <a:pPr marL="682625" indent="-33655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3.	Corrective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Actions and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Recommendations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The university is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responsible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for injuries sustained due to 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rgonomics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under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OSHA Regulations 29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CFR 1910, General Duty clause</a:t>
            </a:r>
          </a:p>
        </p:txBody>
      </p:sp>
    </p:spTree>
    <p:extLst>
      <p:ext uri="{BB962C8B-B14F-4D97-AF65-F5344CB8AC3E}">
        <p14:creationId xmlns:p14="http://schemas.microsoft.com/office/powerpoint/2010/main" val="42804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17" y="866258"/>
            <a:ext cx="7062672" cy="7303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cs typeface="Geneva"/>
              </a:rPr>
              <a:t>Occupational Risk Factors</a:t>
            </a:r>
            <a:endParaRPr lang="en-US" sz="2400" dirty="0"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17" y="1600200"/>
            <a:ext cx="7062672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Repetition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 – task or series of motions performed over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and over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Forceful Exertions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 - amount of physical effort required to complete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task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Awkward Postures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 - reaching, twisting, bending, holding fixed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positions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Contact Stress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– localized pressure exerted against the skin by external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force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Signs and Symptoms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include:  pain, numbness, tingling, stiffness, decreased range of motion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cs typeface="Geneva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cs typeface="Genev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0782" y="295172"/>
            <a:ext cx="8060230" cy="7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Ergonomics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742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17" y="1071654"/>
            <a:ext cx="7062672" cy="52612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cs typeface="Geneva"/>
              </a:rPr>
              <a:t>Mitigation Factors</a:t>
            </a:r>
            <a:endParaRPr lang="en-US" sz="2400" dirty="0"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90" y="1600200"/>
            <a:ext cx="798853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Repetition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:  take adequate breaks from tasks that you complete over and over again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Forceful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Exertions: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Minimize force during tasks using as light of a touch as possible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Awkward Postures: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locate phones and computers so they are easy viewed and used and no twisting is required for access.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Contact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Stress: 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if you find you are leaning or resting body parts on hard surfaces change configurations of you equipment, phone or chair height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Complete the self evaluation checklist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located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at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Geneva"/>
                <a:hlinkClick r:id="rId3"/>
              </a:rPr>
              <a:t>http://www.uaf.edu/safety/ergonomics-2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Geneva"/>
                <a:hlinkClick r:id="rId3"/>
              </a:rPr>
              <a:t>/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Geneva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Geneva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cs typeface="Genev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0782" y="295172"/>
            <a:ext cx="8060230" cy="7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Ergonomics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5547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37" y="945229"/>
            <a:ext cx="7062672" cy="7303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cs typeface="Geneva"/>
              </a:rPr>
              <a:t>Help</a:t>
            </a:r>
            <a:endParaRPr lang="en-US" sz="2400" dirty="0"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17" y="1600200"/>
            <a:ext cx="783836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Don’t postpone calling if something hurts – EHSRM may be able to help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Loss prevention funding may be available to purchase ergonomic chairs, desks, keyboards and other equipment – you must have an ergonomic assessment to qualify.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For more information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  <a:hlinkClick r:id="rId3"/>
              </a:rPr>
              <a:t>http://www.uaf.edu/safety/industrial-hygiene/ergonomics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  <a:hlinkClick r:id="rId3"/>
              </a:rPr>
              <a:t>/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Contact Carol Shafford  474-5413 or cashafford@alaska.edu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bg1">
                  <a:lumMod val="50000"/>
                </a:schemeClr>
              </a:solidFill>
              <a:cs typeface="Genev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0782" y="295172"/>
            <a:ext cx="8060230" cy="7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236192"/>
                </a:solidFill>
                <a:cs typeface="Geneva"/>
              </a:rPr>
              <a:t>Ergonomics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076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869" y="4792864"/>
            <a:ext cx="7772400" cy="771929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General office safety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Test10 h2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40" y="435266"/>
            <a:ext cx="2971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681" y="4689533"/>
            <a:ext cx="7772400" cy="78024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INDOOR AIR QUALITY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661" y="317038"/>
            <a:ext cx="7062672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236192"/>
                </a:solidFill>
                <a:cs typeface="Geneva"/>
              </a:rPr>
              <a:t>Indoor Air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5" y="1348738"/>
            <a:ext cx="3507970" cy="45532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Many things can affect indoor air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quality: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Ventilation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Smoking and vehicle exhaust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Temperature, humidity, and carbon dioxide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Mold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Office supplies and personal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products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Dust and other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particulates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</p:txBody>
      </p:sp>
      <p:pic>
        <p:nvPicPr>
          <p:cNvPr id="2052" name="Picture 4" descr="C:\Users\fisgrigg\Desktop\Work Safety\Indoor AQ 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85" y="1504603"/>
            <a:ext cx="4840036" cy="3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81" y="1103170"/>
            <a:ext cx="7062672" cy="73036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Geneva"/>
              </a:rPr>
              <a:t>Indoor Air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Geneva"/>
              </a:rPr>
              <a:t>Quality (IAQ) Factors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81" y="1833534"/>
            <a:ext cx="7879404" cy="3960437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IAQ can be affected by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: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Ventilation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Blocking open doors that have automatic door closers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Blocking Vents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Making small offices out of larger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offices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Smoking and vehicle exhaust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Do not smoke or idle a vehicle near building entrances or air intakes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Contact Parking Services (x7348) or Campus Police (x7721) if you see someone idling or smoking near air intakes or building entrances.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47661" y="317038"/>
            <a:ext cx="7062672" cy="7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smtClean="0">
                <a:solidFill>
                  <a:srgbClr val="236192"/>
                </a:solidFill>
                <a:cs typeface="Geneva"/>
              </a:rPr>
              <a:t>Indoor Air Quality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8230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76" y="1072790"/>
            <a:ext cx="7062672" cy="473023"/>
          </a:xfrm>
        </p:spPr>
        <p:txBody>
          <a:bodyPr anchor="t" anchorCtr="0">
            <a:noAutofit/>
          </a:bodyPr>
          <a:lstStyle/>
          <a:p>
            <a:pPr algn="l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Geneva"/>
              </a:rPr>
              <a:t>Indoor Air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  <a:cs typeface="Geneva"/>
              </a:rPr>
              <a:t>Quality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cs typeface="Geneva"/>
              </a:rPr>
              <a:t>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  <a:cs typeface="Geneva"/>
              </a:rPr>
              <a:t>Factors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cs typeface="Geneva"/>
              </a:rPr>
              <a:t> (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cs typeface="Geneva"/>
              </a:rPr>
              <a:t>cont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Geneva"/>
              </a:rPr>
              <a:t>.)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49" y="1545813"/>
            <a:ext cx="7882419" cy="4106841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Mold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Mold occurs naturally outdoors and indoors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Mold needs water to grow, as well as a source of food (sheetrock, paper, wood)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If your office is flooded, it is 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extremely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 important to dry the walls and carpet as soon as possible (24-48 hours)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Call Facilities Services (x7000) to report the flood or leak so that it can be repaired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47661" y="317038"/>
            <a:ext cx="7062672" cy="7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smtClean="0">
                <a:solidFill>
                  <a:srgbClr val="236192"/>
                </a:solidFill>
                <a:cs typeface="Geneva"/>
              </a:rPr>
              <a:t>Indoor Air Quality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512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376" y="1545814"/>
            <a:ext cx="7940785" cy="4239845"/>
          </a:xfrm>
        </p:spPr>
        <p:txBody>
          <a:bodyPr>
            <a:noAutofit/>
          </a:bodyPr>
          <a:lstStyle/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Office supplies and personal products that can cause respiratory and eye irritation</a:t>
            </a:r>
          </a:p>
          <a:p>
            <a:pPr marL="1092200"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Dry erase markers and cleaners, markers</a:t>
            </a:r>
          </a:p>
          <a:p>
            <a:pPr marL="1092200"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Bleach and bleach wipes</a:t>
            </a:r>
          </a:p>
          <a:p>
            <a:pPr marL="1092200"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Window and surface cleaners</a:t>
            </a:r>
          </a:p>
          <a:p>
            <a:pPr marL="1092200"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Perfumes</a:t>
            </a:r>
          </a:p>
          <a:p>
            <a:pPr marL="1092200"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Air fresheners, deodorizers and potpourri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Dust and other particulates can cause respiratory irritation</a:t>
            </a:r>
          </a:p>
          <a:p>
            <a:pPr marL="1089025" lvl="3" indent="-2333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Dust your work area regularly and keep it clean</a:t>
            </a:r>
          </a:p>
          <a:p>
            <a:pPr marL="1089025" lvl="3" indent="-2333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Custodial stuff cannot dust your desk for you!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7376" y="1072790"/>
            <a:ext cx="7062672" cy="473023"/>
          </a:xfrm>
        </p:spPr>
        <p:txBody>
          <a:bodyPr anchor="t" anchorCtr="0">
            <a:noAutofit/>
          </a:bodyPr>
          <a:lstStyle/>
          <a:p>
            <a:pPr algn="l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Geneva"/>
              </a:rPr>
              <a:t>Indoor Air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  <a:cs typeface="Geneva"/>
              </a:rPr>
              <a:t>Quality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cs typeface="Geneva"/>
              </a:rPr>
              <a:t>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  <a:cs typeface="Geneva"/>
              </a:rPr>
              <a:t>Factors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cs typeface="Geneva"/>
              </a:rPr>
              <a:t> (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cs typeface="Geneva"/>
              </a:rPr>
              <a:t>cont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cs typeface="Geneva"/>
              </a:rPr>
              <a:t>.)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Genev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47661" y="317038"/>
            <a:ext cx="7062672" cy="7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smtClean="0">
                <a:solidFill>
                  <a:srgbClr val="236192"/>
                </a:solidFill>
                <a:cs typeface="Geneva"/>
              </a:rPr>
              <a:t>Indoor Air Quality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0400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622" y="4706158"/>
            <a:ext cx="7772400" cy="88830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Noise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27019" y="922105"/>
            <a:ext cx="4556907" cy="4023968"/>
            <a:chOff x="3429000" y="1600200"/>
            <a:chExt cx="4103610" cy="3547140"/>
          </a:xfrm>
        </p:grpSpPr>
        <p:sp>
          <p:nvSpPr>
            <p:cNvPr id="7" name="Oval 6"/>
            <p:cNvSpPr/>
            <p:nvPr/>
          </p:nvSpPr>
          <p:spPr>
            <a:xfrm>
              <a:off x="4267200" y="1600200"/>
              <a:ext cx="2362200" cy="2209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29000" y="2900778"/>
              <a:ext cx="2514600" cy="2133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2900778"/>
              <a:ext cx="2438400" cy="212842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799" y="1905000"/>
              <a:ext cx="1124474" cy="2441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PRODUCTIVITY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63012" y="3503323"/>
              <a:ext cx="732788" cy="4069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HEARING LOSS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7661" y="3595655"/>
              <a:ext cx="452002" cy="2441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RISK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9000" y="3962400"/>
              <a:ext cx="190500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- Wasted Investment in </a:t>
              </a:r>
            </a:p>
            <a:p>
              <a:r>
                <a:rPr lang="en-US" sz="1000" dirty="0" smtClean="0"/>
                <a:t>   Ineffective solutions</a:t>
              </a:r>
            </a:p>
            <a:p>
              <a:r>
                <a:rPr lang="en-US" sz="1000" dirty="0"/>
                <a:t> </a:t>
              </a:r>
              <a:r>
                <a:rPr lang="en-US" sz="1000" dirty="0" smtClean="0"/>
                <a:t>  - Increase in Workers Comp</a:t>
              </a:r>
            </a:p>
            <a:p>
              <a:r>
                <a:rPr lang="en-US" sz="1000" dirty="0"/>
                <a:t> </a:t>
              </a:r>
              <a:r>
                <a:rPr lang="en-US" sz="1000" dirty="0" smtClean="0"/>
                <a:t>      Claims, Potential Law</a:t>
              </a:r>
            </a:p>
            <a:p>
              <a:r>
                <a:rPr lang="en-US" sz="1000" dirty="0"/>
                <a:t> </a:t>
              </a:r>
              <a:r>
                <a:rPr lang="en-US" sz="1000" dirty="0" smtClean="0"/>
                <a:t>            Suits, Insurance     </a:t>
              </a:r>
            </a:p>
            <a:p>
              <a:r>
                <a:rPr lang="en-US" sz="1000" dirty="0"/>
                <a:t> </a:t>
              </a:r>
              <a:r>
                <a:rPr lang="en-US" sz="1000" dirty="0" smtClean="0"/>
                <a:t>                      Premiums</a:t>
              </a:r>
            </a:p>
            <a:p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0725" y="3958885"/>
              <a:ext cx="17318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5888" indent="-115888">
                <a:buFontTx/>
                <a:buChar char="-"/>
              </a:pPr>
              <a:r>
                <a:rPr lang="en-US" sz="1000" dirty="0" smtClean="0"/>
                <a:t>Greater risk of accidents and fatalities due to reduced situational awareness</a:t>
              </a:r>
            </a:p>
            <a:p>
              <a:pPr marL="115888" indent="-115888">
                <a:buFontTx/>
                <a:buChar char="-"/>
              </a:pPr>
              <a:r>
                <a:rPr lang="en-US" sz="1000" dirty="0" smtClean="0"/>
                <a:t>Reduction of </a:t>
              </a:r>
            </a:p>
            <a:p>
              <a:r>
                <a:rPr lang="en-US" sz="1000" dirty="0" smtClean="0"/>
                <a:t>    productivity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00549" y="2303082"/>
              <a:ext cx="2459115" cy="48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5888" indent="-115888">
                <a:buFontTx/>
                <a:buChar char="-"/>
              </a:pPr>
              <a:r>
                <a:rPr lang="en-US" sz="1000" dirty="0" smtClean="0">
                  <a:solidFill>
                    <a:schemeClr val="bg1">
                      <a:lumMod val="95000"/>
                    </a:schemeClr>
                  </a:solidFill>
                </a:rPr>
                <a:t>Inefficient/lost communication</a:t>
              </a:r>
            </a:p>
            <a:p>
              <a:pPr marL="115888" indent="-115888">
                <a:buFontTx/>
                <a:buChar char="-"/>
              </a:pPr>
              <a:r>
                <a:rPr lang="en-US" sz="1000" dirty="0" smtClean="0">
                  <a:solidFill>
                    <a:schemeClr val="bg1">
                      <a:lumMod val="95000"/>
                    </a:schemeClr>
                  </a:solidFill>
                </a:rPr>
                <a:t>Work stoppage for communication</a:t>
              </a:r>
            </a:p>
            <a:p>
              <a:pPr marL="115888" indent="-115888">
                <a:buFontTx/>
                <a:buChar char="-"/>
              </a:pPr>
              <a:r>
                <a:rPr lang="en-US" sz="1000" dirty="0" smtClean="0">
                  <a:solidFill>
                    <a:schemeClr val="bg1">
                      <a:lumMod val="95000"/>
                    </a:schemeClr>
                  </a:solidFill>
                </a:rPr>
                <a:t>Incomplete instructions/knowledge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9225" y="3199235"/>
              <a:ext cx="571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Cost</a:t>
              </a:r>
            </a:p>
            <a:p>
              <a:pPr algn="ctr"/>
              <a:r>
                <a:rPr lang="en-US" sz="1200" b="1" dirty="0"/>
                <a:t>o</a:t>
              </a:r>
              <a:r>
                <a:rPr lang="en-US" sz="1200" b="1" dirty="0" smtClean="0"/>
                <a:t>f</a:t>
              </a:r>
            </a:p>
            <a:p>
              <a:pPr algn="ctr"/>
              <a:r>
                <a:rPr lang="en-US" sz="1200" b="1" dirty="0" smtClean="0"/>
                <a:t>Noise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184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04" y="296836"/>
            <a:ext cx="8005687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236192"/>
                </a:solidFill>
                <a:cs typeface="Geneva"/>
              </a:rPr>
              <a:t>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02" y="1371600"/>
            <a:ext cx="7782128" cy="43385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Noise is any sound that is loud, unpleasant, unexpected, 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undesired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Acceptable levels will vary with the individuals in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office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While it is unlikely that noise levels in offices will reach damaging levels, noise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can: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Create physical and psychological stress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Reduce productivity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Interfere with communication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concentration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6502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835" y="1225685"/>
            <a:ext cx="7062672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Sources of noise in the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office include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Geneva"/>
              </a:rPr>
              <a:t>: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Geneva"/>
            </a:endParaRP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Printers/fax machines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Computers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Phones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Voices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Ventilation/Heating Systems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High foot traffic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Radios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5804" y="296836"/>
            <a:ext cx="8005687" cy="7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smtClean="0">
                <a:solidFill>
                  <a:srgbClr val="236192"/>
                </a:solidFill>
                <a:cs typeface="Geneva"/>
              </a:rPr>
              <a:t>Noise</a:t>
            </a:r>
            <a:endParaRPr lang="en-US" sz="2400" b="1" dirty="0">
              <a:solidFill>
                <a:srgbClr val="236192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06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830" y="1451149"/>
            <a:ext cx="7062672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Noise can be reduced by: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Choosing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quietest equipment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Maintaining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equipment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Reducing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the ring volumes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phones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If radios are allowed,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keeping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volumes low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Placing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noisy equipment in a separate room or as far away from work stations as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possible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Rearrange work areas to isolate foot traffic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Carpet, walls, and cubicles can help dampen noise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5804" y="296836"/>
            <a:ext cx="8005687" cy="730364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236192"/>
                </a:solidFill>
                <a:cs typeface="Geneva"/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7130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937" y="504654"/>
            <a:ext cx="7062672" cy="730364"/>
          </a:xfrm>
        </p:spPr>
        <p:txBody>
          <a:bodyPr>
            <a:normAutofit/>
          </a:bodyPr>
          <a:lstStyle/>
          <a:p>
            <a:r>
              <a:rPr lang="en-US" sz="2800" b="1" cap="all" dirty="0" smtClean="0">
                <a:solidFill>
                  <a:srgbClr val="236192"/>
                </a:solidFill>
                <a:cs typeface="Geneva"/>
              </a:rPr>
              <a:t>Contacts</a:t>
            </a:r>
            <a:endParaRPr lang="en-US" sz="2800" b="1" cap="all" dirty="0">
              <a:solidFill>
                <a:srgbClr val="236192"/>
              </a:solidFill>
              <a:cs typeface="Geneva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427959"/>
            <a:ext cx="4038600" cy="422105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</a:rPr>
              <a:t>Main Line and Ergonomics</a:t>
            </a:r>
          </a:p>
          <a:p>
            <a:pPr marL="458788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Carol Shafford  474-5413</a:t>
            </a:r>
          </a:p>
          <a:p>
            <a:pPr marL="233363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cashafford@alaska.edu</a:t>
            </a:r>
          </a:p>
          <a:p>
            <a:pPr marL="3175" marR="0" lvl="1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</a:rPr>
              <a:t>Industrial Hygienists</a:t>
            </a:r>
          </a:p>
          <a:p>
            <a:pPr marL="457200" marR="0" lvl="1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Tracey Martinson 474-6771</a:t>
            </a:r>
          </a:p>
          <a:p>
            <a:pPr marL="223837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tamartinson@alaska.edu</a:t>
            </a:r>
          </a:p>
          <a:p>
            <a:pPr marL="457200" marR="0" lvl="1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Krumhardt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474-5197</a:t>
            </a:r>
          </a:p>
          <a:p>
            <a:pPr marL="223837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apkrumhardt@alaska.edu</a:t>
            </a:r>
          </a:p>
          <a:p>
            <a:pPr marL="457200" marR="0" lvl="1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872789" y="1427959"/>
            <a:ext cx="4038600" cy="47547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</a:rPr>
              <a:t>Occupational Safety, Accident and Injury</a:t>
            </a:r>
          </a:p>
          <a:p>
            <a:pPr marL="458788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Gary Beaudette 474-2763</a:t>
            </a:r>
          </a:p>
          <a:p>
            <a:pPr marL="233363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gsbeaudette@alaska.edu</a:t>
            </a:r>
          </a:p>
          <a:p>
            <a:pPr marL="458788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Kim Knudsen 474-5476</a:t>
            </a:r>
          </a:p>
          <a:p>
            <a:pPr marL="233363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klamb1@alaska.edu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</a:rPr>
              <a:t>Hazardous Material </a:t>
            </a:r>
          </a:p>
          <a:p>
            <a:pPr marL="450850" marR="0" lvl="1" indent="-246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Richard Deck  474-5617</a:t>
            </a:r>
          </a:p>
          <a:p>
            <a:pPr marL="450850" marR="0" lvl="1" indent="-246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redeck@alaska.edu</a:t>
            </a:r>
          </a:p>
          <a:p>
            <a:pPr marL="450850" marR="0" lvl="1" indent="-2460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Kris Riley  474-7889</a:t>
            </a:r>
          </a:p>
          <a:p>
            <a:pPr marL="204787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 2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kcriley@alaska.edu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3500" y="5122731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www.uaf.edu/safety/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5930" y="905855"/>
            <a:ext cx="7439858" cy="52956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What most might consider safe office activities, such as using a computer, preparing and filing paperwork, or just walking about the office or building, can and have resulted in accidents.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So you see, even in an office setting . . . . . . . . . . accidents and injuries can happen!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marL="2114550" indent="-285750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Some Common Causes of Accidents:</a:t>
            </a:r>
            <a:endParaRPr lang="en-US" sz="900" b="1" dirty="0" smtClean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marL="2114550" lvl="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Slip, Trip, and Fall Hazards</a:t>
            </a:r>
          </a:p>
          <a:p>
            <a:pPr marL="2114550" lvl="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Filing Cabinet Hazards</a:t>
            </a:r>
          </a:p>
          <a:p>
            <a:pPr marL="2114550" lvl="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Poor Housekeeping</a:t>
            </a:r>
          </a:p>
          <a:p>
            <a:pPr marL="2114550" lvl="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Horseplay</a:t>
            </a:r>
          </a:p>
          <a:p>
            <a:pPr marL="2114550" lvl="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Cutting and Puncture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Hazards</a:t>
            </a:r>
            <a:endParaRPr lang="en-US" dirty="0">
              <a:solidFill>
                <a:schemeClr val="bg1">
                  <a:lumMod val="50000"/>
                </a:schemeClr>
              </a:solidFill>
              <a:cs typeface="Geneva"/>
            </a:endParaRPr>
          </a:p>
        </p:txBody>
      </p:sp>
      <p:pic>
        <p:nvPicPr>
          <p:cNvPr id="7" name="Picture 23" descr="ts_file-cabi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9" y="3271407"/>
            <a:ext cx="1507273" cy="22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283413" y="339102"/>
            <a:ext cx="4491231" cy="467233"/>
          </a:xfrm>
        </p:spPr>
        <p:txBody>
          <a:bodyPr>
            <a:normAutofit/>
          </a:bodyPr>
          <a:lstStyle/>
          <a:p>
            <a:pPr algn="r"/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General Office </a:t>
            </a:r>
            <a:r>
              <a:rPr lang="en-US" sz="2400" cap="none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afety</a:t>
            </a:r>
            <a:endParaRPr lang="en-US" sz="24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95" y="1124511"/>
            <a:ext cx="8118505" cy="449904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Geneva"/>
              </a:rPr>
              <a:t>SLIP, TRIP, and FALL HAZARDS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Geneva"/>
              </a:rPr>
              <a:t>Outdoor Walkways and Parking Areas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3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Geneva"/>
            </a:endParaRPr>
          </a:p>
          <a:p>
            <a:pPr marL="342900" marR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Trips on uneven walking surfaces</a:t>
            </a:r>
          </a:p>
          <a:p>
            <a:pPr marL="342900" marR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Slips and falls on ice/snow </a:t>
            </a:r>
          </a:p>
          <a:p>
            <a:pPr>
              <a:spcBef>
                <a:spcPct val="20000"/>
              </a:spcBef>
            </a:pP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marR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9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Indoor Hazards</a:t>
            </a:r>
          </a:p>
          <a:p>
            <a:pPr marR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endParaRPr lang="en-US" sz="1300" b="1" u="sng" dirty="0" smtClean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marL="342900" marR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Trips on rugs and carpets that don’t lay flat</a:t>
            </a:r>
          </a:p>
          <a:p>
            <a:pPr marL="342900" marR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Trips on extension cords running across walkways</a:t>
            </a:r>
          </a:p>
          <a:p>
            <a:pPr marL="342900" marR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Trips due to poor housekeeping (clutter left on the floor)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Trips over filing cabinet draws left open</a:t>
            </a:r>
            <a:endParaRPr lang="en-US" sz="2400" b="1" dirty="0">
              <a:latin typeface="Geneva"/>
              <a:cs typeface="Geneva"/>
            </a:endParaRPr>
          </a:p>
          <a:p>
            <a:pPr marL="342900" marR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Falls from improper use of office chairs </a:t>
            </a:r>
          </a:p>
          <a:p>
            <a:pPr marL="6921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Not looking before sitting</a:t>
            </a:r>
          </a:p>
          <a:p>
            <a:pPr marL="6921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Chair being used as a ladder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6988" y="6001790"/>
            <a:ext cx="7017729" cy="3241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bg1"/>
                </a:solidFill>
                <a:cs typeface="Geneva"/>
              </a:rPr>
              <a:t>Eliminate these hazards and reduce the risk of injury!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8290" y="1122218"/>
            <a:ext cx="2665509" cy="225181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8909" y="1122218"/>
            <a:ext cx="2914890" cy="17207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Geneva"/>
              </a:rPr>
              <a:t>Report icy/snowy walkways to Facilities Services Dispatch (x7000)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Geneva"/>
              </a:rPr>
              <a:t>Wear proper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cs typeface="Geneva"/>
              </a:rPr>
              <a:t>footwear - EHSRM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Geneva"/>
              </a:rPr>
              <a:t>provides free ice cleats!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283413" y="339102"/>
            <a:ext cx="4491231" cy="467233"/>
          </a:xfrm>
        </p:spPr>
        <p:txBody>
          <a:bodyPr>
            <a:normAutofit/>
          </a:bodyPr>
          <a:lstStyle/>
          <a:p>
            <a:pPr algn="r"/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General Office </a:t>
            </a:r>
            <a:r>
              <a:rPr lang="en-US" sz="2400" cap="none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afety</a:t>
            </a:r>
            <a:endParaRPr lang="en-US" sz="24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201" y="936076"/>
            <a:ext cx="4913137" cy="51405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0" marR="0" indent="0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Filing Cabinet Hazards</a:t>
            </a:r>
          </a:p>
          <a:p>
            <a:pPr marL="342900" marR="0" indent="-342900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Contact with open drawers or sharp corners</a:t>
            </a:r>
          </a:p>
          <a:p>
            <a:pPr marL="342900" marR="0" indent="-342900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Cabinets placed within walkways and doorways block exits </a:t>
            </a:r>
          </a:p>
          <a:p>
            <a:pPr marL="342900" marR="0" indent="-342900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Pinched fingers when closing drawers</a:t>
            </a:r>
          </a:p>
          <a:p>
            <a:pPr marL="342900" marR="0" indent="-342900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888288" algn="l"/>
              </a:tabLst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Geneva"/>
              </a:rPr>
              <a:t>Top heavy cabinets can tip over </a:t>
            </a: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marR="0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</a:pPr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Poor Housekeeping</a:t>
            </a:r>
          </a:p>
          <a:p>
            <a:pPr marL="342900" marR="0" indent="-342900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Office clutter can cause accidents</a:t>
            </a:r>
          </a:p>
          <a:p>
            <a:pPr marR="0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</a:pPr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Horseplay</a:t>
            </a:r>
          </a:p>
          <a:p>
            <a:pPr marL="342900" marR="0" indent="-342900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Joking around, such as running, throwing things, etc., can lead to accidents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marL="342900" marR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i="0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Geneva"/>
            </a:endParaRP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neva"/>
              <a:ea typeface="+mn-ea"/>
              <a:cs typeface="Geneva"/>
            </a:endParaRP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lang="en-US" sz="2400" dirty="0">
              <a:latin typeface="Geneva"/>
              <a:cs typeface="Geneva"/>
            </a:endParaRP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neva"/>
              <a:ea typeface="+mn-ea"/>
              <a:cs typeface="Geneva"/>
            </a:endParaRPr>
          </a:p>
        </p:txBody>
      </p:sp>
      <p:pic>
        <p:nvPicPr>
          <p:cNvPr id="1026" name="Picture 2" descr="C:\Users\fisgrigg\Desktop\Work Safety\cluttered 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38" y="3690850"/>
            <a:ext cx="2860882" cy="20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sgrigg\Desktop\Work Safety\Cabinet tipp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76" y="1187905"/>
            <a:ext cx="1940609" cy="19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283413" y="339102"/>
            <a:ext cx="4491231" cy="467233"/>
          </a:xfrm>
        </p:spPr>
        <p:txBody>
          <a:bodyPr>
            <a:normAutofit/>
          </a:bodyPr>
          <a:lstStyle/>
          <a:p>
            <a:pPr algn="r"/>
            <a:r>
              <a:rPr lang="en-US" sz="2400" b="1" cap="none" dirty="0" smtClean="0">
                <a:solidFill>
                  <a:schemeClr val="accent1">
                    <a:lumMod val="75000"/>
                  </a:schemeClr>
                </a:solidFill>
              </a:rPr>
              <a:t>General Office </a:t>
            </a:r>
            <a:r>
              <a:rPr lang="en-US" sz="2400" b="1" cap="none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="1" cap="none" dirty="0" smtClean="0">
                <a:solidFill>
                  <a:schemeClr val="accent1">
                    <a:lumMod val="75000"/>
                  </a:schemeClr>
                </a:solidFill>
              </a:rPr>
              <a:t>afety</a:t>
            </a:r>
            <a:endParaRPr lang="en-US" sz="2400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201" y="1263535"/>
            <a:ext cx="8015957" cy="488225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eneva"/>
              </a:rPr>
              <a:t>Prevention</a:t>
            </a:r>
            <a:endParaRPr lang="en-US" sz="2200" b="1" u="sng" dirty="0">
              <a:solidFill>
                <a:schemeClr val="tx1">
                  <a:lumMod val="65000"/>
                  <a:lumOff val="35000"/>
                </a:schemeClr>
              </a:solidFill>
              <a:cs typeface="Geneva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Locate cabinets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out of walking areas and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doorways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P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lace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heavier items in bottom drawers; distribute files equally from top to bottom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Keep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filing cabinets out of walkways and away from doors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Never walk away leaving file drawers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open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Watch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the drawer as you close it (pay attention to where your fingers are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)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Geneva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Geneva"/>
              </a:rPr>
              <a:t>Keep a tidy office - look professional and avoid accidents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cs typeface="Geneva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>
                  <a:lumMod val="65000"/>
                  <a:lumOff val="35000"/>
                </a:prstClr>
              </a:solidFill>
              <a:cs typeface="Geneva"/>
            </a:endParaRPr>
          </a:p>
          <a:p>
            <a:pPr>
              <a:spcBef>
                <a:spcPct val="20000"/>
              </a:spcBef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latin typeface="Geneva"/>
              <a:cs typeface="Geneva"/>
            </a:endParaRPr>
          </a:p>
          <a:p>
            <a:pPr>
              <a:spcBef>
                <a:spcPct val="20000"/>
              </a:spcBef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Geneva"/>
              <a:cs typeface="Geneva"/>
            </a:endParaRPr>
          </a:p>
          <a:p>
            <a:pPr>
              <a:spcBef>
                <a:spcPct val="20000"/>
              </a:spcBef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latin typeface="Geneva"/>
              <a:cs typeface="Genev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413" y="339102"/>
            <a:ext cx="4491231" cy="467233"/>
          </a:xfrm>
        </p:spPr>
        <p:txBody>
          <a:bodyPr>
            <a:normAutofit/>
          </a:bodyPr>
          <a:lstStyle/>
          <a:p>
            <a:pPr algn="r"/>
            <a:r>
              <a:rPr lang="en-US" sz="2400" b="1" cap="none" dirty="0" smtClean="0">
                <a:solidFill>
                  <a:schemeClr val="accent1">
                    <a:lumMod val="75000"/>
                  </a:schemeClr>
                </a:solidFill>
              </a:rPr>
              <a:t>General Office </a:t>
            </a:r>
            <a:r>
              <a:rPr lang="en-US" sz="2400" b="1" cap="none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="1" cap="none" dirty="0" smtClean="0">
                <a:solidFill>
                  <a:schemeClr val="accent1">
                    <a:lumMod val="75000"/>
                  </a:schemeClr>
                </a:solidFill>
              </a:rPr>
              <a:t>afety</a:t>
            </a:r>
            <a:endParaRPr lang="en-US" sz="2400" b="1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413" y="339102"/>
            <a:ext cx="4491231" cy="467233"/>
          </a:xfrm>
        </p:spPr>
        <p:txBody>
          <a:bodyPr>
            <a:normAutofit/>
          </a:bodyPr>
          <a:lstStyle/>
          <a:p>
            <a:pPr algn="r"/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General Office </a:t>
            </a:r>
            <a:r>
              <a:rPr lang="en-US" sz="2400" cap="none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cap="none" dirty="0" smtClean="0">
                <a:solidFill>
                  <a:schemeClr val="accent1">
                    <a:lumMod val="75000"/>
                  </a:schemeClr>
                </a:solidFill>
              </a:rPr>
              <a:t>afety</a:t>
            </a:r>
            <a:endParaRPr lang="en-US" sz="24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037" y="548643"/>
            <a:ext cx="8547894" cy="566927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47500" lnSpcReduction="20000"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4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eneva"/>
                <a:ea typeface="+mn-ea"/>
                <a:cs typeface="Geneva"/>
              </a:rPr>
              <a:t>Cutting and Puncture Hazards</a:t>
            </a: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1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Geneva"/>
              <a:ea typeface="+mn-ea"/>
              <a:cs typeface="Geneva"/>
            </a:endParaRPr>
          </a:p>
          <a:p>
            <a:pPr marL="233363" indent="-233363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Knives and Box Cutters</a:t>
            </a:r>
          </a:p>
          <a:p>
            <a:pPr marL="233363" indent="-233363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Paper Cutters</a:t>
            </a:r>
          </a:p>
          <a:p>
            <a:pPr marL="233363" indent="-233363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Cutting Shears</a:t>
            </a:r>
          </a:p>
          <a:p>
            <a:pPr marL="233363" indent="-233363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Broken Glass</a:t>
            </a:r>
          </a:p>
          <a:p>
            <a:pPr marL="233363" indent="-233363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Disposed Blades</a:t>
            </a:r>
          </a:p>
          <a:p>
            <a:pPr marR="0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4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Prevention</a:t>
            </a:r>
            <a:endParaRPr lang="en-US" sz="4200" dirty="0" smtClean="0">
              <a:solidFill>
                <a:schemeClr val="tx1">
                  <a:lumMod val="65000"/>
                  <a:lumOff val="35000"/>
                </a:schemeClr>
              </a:solidFill>
              <a:latin typeface="Geneva"/>
              <a:cs typeface="Geneva"/>
            </a:endParaRPr>
          </a:p>
          <a:p>
            <a:pPr marL="233363" marR="0" indent="-233363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Use sharp blades (dull blades force you to use more pressure to cut, often causing accidents)</a:t>
            </a:r>
          </a:p>
          <a:p>
            <a:pPr marL="233363" marR="0" indent="-233363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Never place hand/fingers near cutting blade</a:t>
            </a:r>
          </a:p>
          <a:p>
            <a:pPr marL="233363" marR="0" indent="-233363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Never pick up broken glass with bare hands. Wear leather gloves and place shards inside a rigid box or container before placing in the trash. Use the same precautions when disposing of used cutting blades</a:t>
            </a:r>
          </a:p>
          <a:p>
            <a:pPr marL="233363" marR="0" indent="-233363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Always cut away from you; never direct the cutting blade towards you</a:t>
            </a:r>
          </a:p>
          <a:p>
            <a:pPr marL="233363" marR="0" indent="-233363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eva"/>
                <a:cs typeface="Geneva"/>
              </a:rPr>
              <a:t>To avoid injury, be aware of hand placement relative to the position and anticipated movement of the cutting tool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Geneva"/>
              <a:cs typeface="Geneva"/>
            </a:endParaRPr>
          </a:p>
        </p:txBody>
      </p:sp>
      <p:pic>
        <p:nvPicPr>
          <p:cNvPr id="5122" name="Picture 2" descr="http://safety.1800inet.com/images/marcom/office-erg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59" y="905855"/>
            <a:ext cx="2750863" cy="19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494" y="4706158"/>
            <a:ext cx="7772400" cy="771929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MATERIALS HANDLING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rgbClr val="FFCD00"/>
            </a:solidFill>
            <a:effectLst/>
            <a:uLnTx/>
            <a:uFillTx/>
            <a:latin typeface="Geneva"/>
            <a:ea typeface="+mn-ea"/>
            <a:cs typeface="Genev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rgbClr val="FFCD00"/>
            </a:solidFill>
            <a:effectLst/>
            <a:uLnTx/>
            <a:uFillTx/>
            <a:latin typeface="Geneva"/>
            <a:ea typeface="+mn-ea"/>
            <a:cs typeface="Genev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rgbClr val="FFCD00"/>
            </a:solidFill>
            <a:effectLst/>
            <a:uLnTx/>
            <a:uFillTx/>
            <a:latin typeface="Geneva"/>
            <a:ea typeface="+mn-ea"/>
            <a:cs typeface="Genev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rgbClr val="FFCD00"/>
            </a:solidFill>
            <a:effectLst/>
            <a:uLnTx/>
            <a:uFillTx/>
            <a:latin typeface="Geneva"/>
            <a:ea typeface="+mn-ea"/>
            <a:cs typeface="Genev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2090</Words>
  <Application>Microsoft Office PowerPoint</Application>
  <PresentationFormat>On-screen Show (4:3)</PresentationFormat>
  <Paragraphs>332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Office Theme</vt:lpstr>
      <vt:lpstr>Custom Design</vt:lpstr>
      <vt:lpstr>1_Office Theme</vt:lpstr>
      <vt:lpstr>2_Office Theme</vt:lpstr>
      <vt:lpstr>3_Office Theme</vt:lpstr>
      <vt:lpstr>PowerPoint Presentation</vt:lpstr>
      <vt:lpstr>Office Safety Overview</vt:lpstr>
      <vt:lpstr>General office safety</vt:lpstr>
      <vt:lpstr>General Office Safety</vt:lpstr>
      <vt:lpstr>General Office Safety</vt:lpstr>
      <vt:lpstr>General Office Safety</vt:lpstr>
      <vt:lpstr>General Office Safety</vt:lpstr>
      <vt:lpstr>General Office Safety</vt:lpstr>
      <vt:lpstr>MATERIALS HANDLING</vt:lpstr>
      <vt:lpstr>Materials Handling</vt:lpstr>
      <vt:lpstr>Materials Handling</vt:lpstr>
      <vt:lpstr>Materials Handling</vt:lpstr>
      <vt:lpstr>Materials Handling</vt:lpstr>
      <vt:lpstr>HAZARD COMMUNICATION </vt:lpstr>
      <vt:lpstr>Hazard Communication</vt:lpstr>
      <vt:lpstr>Hazard Communication</vt:lpstr>
      <vt:lpstr>Hazard Communication</vt:lpstr>
      <vt:lpstr>signs and tags</vt:lpstr>
      <vt:lpstr>SIGNS AND TAGS</vt:lpstr>
      <vt:lpstr>SIGNS AND TAGS</vt:lpstr>
      <vt:lpstr>SIGNS AND TAGS</vt:lpstr>
      <vt:lpstr>Electrical Safety</vt:lpstr>
      <vt:lpstr>Basic Electrical Safety Precautions</vt:lpstr>
      <vt:lpstr>Basic Electrical Safety Precautions</vt:lpstr>
      <vt:lpstr>ERGONOMICS</vt:lpstr>
      <vt:lpstr>Ergonomics</vt:lpstr>
      <vt:lpstr>Occupational Risk Factors</vt:lpstr>
      <vt:lpstr>Mitigation Factors</vt:lpstr>
      <vt:lpstr>Help</vt:lpstr>
      <vt:lpstr>INDOOR AIR QUALITY</vt:lpstr>
      <vt:lpstr>Indoor Air Quality</vt:lpstr>
      <vt:lpstr>Indoor Air Quality (IAQ) Factors</vt:lpstr>
      <vt:lpstr>Indoor Air Quality Factors (cont.)</vt:lpstr>
      <vt:lpstr>Indoor Air Quality Factors (cont.)</vt:lpstr>
      <vt:lpstr>Noise</vt:lpstr>
      <vt:lpstr>Noise</vt:lpstr>
      <vt:lpstr>PowerPoint Presentation</vt:lpstr>
      <vt:lpstr>Noise</vt:lpstr>
      <vt:lpstr>Contacts</vt:lpstr>
    </vt:vector>
  </TitlesOfParts>
  <Company>The Nerland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Hillis</dc:creator>
  <cp:lastModifiedBy>Kimberly D Knudsen</cp:lastModifiedBy>
  <cp:revision>154</cp:revision>
  <dcterms:created xsi:type="dcterms:W3CDTF">2012-08-14T01:18:06Z</dcterms:created>
  <dcterms:modified xsi:type="dcterms:W3CDTF">2014-04-10T17:10:40Z</dcterms:modified>
</cp:coreProperties>
</file>