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354" r:id="rId3"/>
    <p:sldId id="470" r:id="rId4"/>
    <p:sldId id="471" r:id="rId5"/>
    <p:sldId id="472" r:id="rId6"/>
    <p:sldId id="484" r:id="rId7"/>
    <p:sldId id="486" r:id="rId8"/>
    <p:sldId id="487" r:id="rId9"/>
    <p:sldId id="485" r:id="rId10"/>
    <p:sldId id="465" r:id="rId11"/>
    <p:sldId id="466" r:id="rId12"/>
    <p:sldId id="467" r:id="rId13"/>
    <p:sldId id="469" r:id="rId14"/>
    <p:sldId id="489" r:id="rId15"/>
    <p:sldId id="419" r:id="rId16"/>
    <p:sldId id="459" r:id="rId17"/>
    <p:sldId id="476" r:id="rId18"/>
    <p:sldId id="477" r:id="rId19"/>
    <p:sldId id="478" r:id="rId20"/>
    <p:sldId id="481" r:id="rId21"/>
    <p:sldId id="492" r:id="rId22"/>
    <p:sldId id="493" r:id="rId23"/>
    <p:sldId id="491" r:id="rId24"/>
    <p:sldId id="488" r:id="rId25"/>
    <p:sldId id="490" r:id="rId26"/>
    <p:sldId id="475"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faultuser" initials="JiM" lastIdx="3" clrIdx="0"/>
  <p:cmAuthor id="1" name="JFM" initials="JF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740" autoAdjust="0"/>
    <p:restoredTop sz="84050" autoAdjust="0"/>
  </p:normalViewPr>
  <p:slideViewPr>
    <p:cSldViewPr>
      <p:cViewPr>
        <p:scale>
          <a:sx n="80" d="100"/>
          <a:sy n="80" d="100"/>
        </p:scale>
        <p:origin x="-1710" y="-312"/>
      </p:cViewPr>
      <p:guideLst>
        <p:guide orient="horz" pos="2160"/>
        <p:guide pos="2880"/>
      </p:guideLst>
    </p:cSldViewPr>
  </p:slideViewPr>
  <p:notesTextViewPr>
    <p:cViewPr>
      <p:scale>
        <a:sx n="1" d="1"/>
        <a:sy n="1" d="1"/>
      </p:scale>
      <p:origin x="0" y="144"/>
    </p:cViewPr>
  </p:notesTextViewPr>
  <p:sorterViewPr>
    <p:cViewPr>
      <p:scale>
        <a:sx n="100" d="100"/>
        <a:sy n="100" d="100"/>
      </p:scale>
      <p:origin x="0" y="0"/>
    </p:cViewPr>
  </p:sorterViewPr>
  <p:notesViewPr>
    <p:cSldViewPr>
      <p:cViewPr>
        <p:scale>
          <a:sx n="110" d="100"/>
          <a:sy n="110" d="100"/>
        </p:scale>
        <p:origin x="-1272" y="-72"/>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7" tIns="45718" rIns="91437" bIns="45718"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5138"/>
          </a:xfrm>
          <a:prstGeom prst="rect">
            <a:avLst/>
          </a:prstGeom>
        </p:spPr>
        <p:txBody>
          <a:bodyPr vert="horz" lIns="91437" tIns="45718" rIns="91437" bIns="45718" rtlCol="0"/>
          <a:lstStyle>
            <a:lvl1pPr algn="r">
              <a:defRPr sz="1200"/>
            </a:lvl1pPr>
          </a:lstStyle>
          <a:p>
            <a:fld id="{3D064E80-94B0-4E16-B522-F079472C9A59}" type="datetimeFigureOut">
              <a:rPr lang="en-US" smtClean="0"/>
              <a:t>9/29/2016</a:t>
            </a:fld>
            <a:endParaRPr lang="en-US" dirty="0"/>
          </a:p>
        </p:txBody>
      </p:sp>
      <p:sp>
        <p:nvSpPr>
          <p:cNvPr id="4" name="Footer Placeholder 3"/>
          <p:cNvSpPr>
            <a:spLocks noGrp="1"/>
          </p:cNvSpPr>
          <p:nvPr>
            <p:ph type="ftr" sz="quarter" idx="2"/>
          </p:nvPr>
        </p:nvSpPr>
        <p:spPr>
          <a:xfrm>
            <a:off x="1" y="8829676"/>
            <a:ext cx="3038475" cy="465138"/>
          </a:xfrm>
          <a:prstGeom prst="rect">
            <a:avLst/>
          </a:prstGeom>
        </p:spPr>
        <p:txBody>
          <a:bodyPr vert="horz" lIns="91437" tIns="45718" rIns="91437"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7" tIns="45718" rIns="91437" bIns="45718" rtlCol="0" anchor="b"/>
          <a:lstStyle>
            <a:lvl1pPr algn="r">
              <a:defRPr sz="1200"/>
            </a:lvl1pPr>
          </a:lstStyle>
          <a:p>
            <a:fld id="{7B34EBB9-F151-45F1-849F-2BB66B6C072F}" type="slidenum">
              <a:rPr lang="en-US" smtClean="0"/>
              <a:t>‹#›</a:t>
            </a:fld>
            <a:endParaRPr lang="en-US" dirty="0"/>
          </a:p>
        </p:txBody>
      </p:sp>
    </p:spTree>
    <p:extLst>
      <p:ext uri="{BB962C8B-B14F-4D97-AF65-F5344CB8AC3E}">
        <p14:creationId xmlns:p14="http://schemas.microsoft.com/office/powerpoint/2010/main" val="1819876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3" tIns="46587" rIns="93173" bIns="46587" rtlCol="0"/>
          <a:lstStyle>
            <a:lvl1pPr algn="r">
              <a:defRPr sz="1200"/>
            </a:lvl1pPr>
          </a:lstStyle>
          <a:p>
            <a:fld id="{3A7A80AD-4B2C-4EFA-8FB5-5B0C75D0945D}" type="datetimeFigureOut">
              <a:rPr lang="en-US" smtClean="0"/>
              <a:t>9/29/2016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3" tIns="46587" rIns="93173"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3" tIns="46587" rIns="93173"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3" tIns="46587" rIns="93173" bIns="46587" rtlCol="0" anchor="b"/>
          <a:lstStyle>
            <a:lvl1pPr algn="r">
              <a:defRPr sz="1200"/>
            </a:lvl1pPr>
          </a:lstStyle>
          <a:p>
            <a:fld id="{93219563-6013-417D-9279-1CA698ABB8B1}" type="slidenum">
              <a:rPr lang="en-US" smtClean="0"/>
              <a:t>‹#›</a:t>
            </a:fld>
            <a:endParaRPr lang="en-US" dirty="0"/>
          </a:p>
        </p:txBody>
      </p:sp>
    </p:spTree>
    <p:extLst>
      <p:ext uri="{BB962C8B-B14F-4D97-AF65-F5344CB8AC3E}">
        <p14:creationId xmlns:p14="http://schemas.microsoft.com/office/powerpoint/2010/main" val="2125920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aa.gov/uas/how_to_fly/business/remote_pilot_cer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a.gov/uas/request_waiver/media/performance_based_standards.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aam.org/about-ai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aa.gov/uas/registra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1</a:t>
            </a:fld>
            <a:endParaRPr lang="en-US" dirty="0"/>
          </a:p>
        </p:txBody>
      </p:sp>
    </p:spTree>
    <p:extLst>
      <p:ext uri="{BB962C8B-B14F-4D97-AF65-F5344CB8AC3E}">
        <p14:creationId xmlns:p14="http://schemas.microsoft.com/office/powerpoint/2010/main" val="981702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11191" eaLnBrk="0" hangingPunct="0">
              <a:defRPr sz="2400">
                <a:solidFill>
                  <a:schemeClr val="tx1"/>
                </a:solidFill>
                <a:latin typeface="Arial" charset="0"/>
              </a:defRPr>
            </a:lvl1pPr>
            <a:lvl2pPr marL="742923" indent="-285739" defTabSz="911191" eaLnBrk="0" hangingPunct="0">
              <a:defRPr sz="2400">
                <a:solidFill>
                  <a:schemeClr val="tx1"/>
                </a:solidFill>
                <a:latin typeface="Arial" charset="0"/>
              </a:defRPr>
            </a:lvl2pPr>
            <a:lvl3pPr marL="1142957" indent="-228591" defTabSz="911191" eaLnBrk="0" hangingPunct="0">
              <a:defRPr sz="2400">
                <a:solidFill>
                  <a:schemeClr val="tx1"/>
                </a:solidFill>
                <a:latin typeface="Arial" charset="0"/>
              </a:defRPr>
            </a:lvl3pPr>
            <a:lvl4pPr marL="1600141" indent="-228591" defTabSz="911191" eaLnBrk="0" hangingPunct="0">
              <a:defRPr sz="2400">
                <a:solidFill>
                  <a:schemeClr val="tx1"/>
                </a:solidFill>
                <a:latin typeface="Arial" charset="0"/>
              </a:defRPr>
            </a:lvl4pPr>
            <a:lvl5pPr marL="2057324" indent="-228591" defTabSz="911191" eaLnBrk="0" hangingPunct="0">
              <a:defRPr sz="2400">
                <a:solidFill>
                  <a:schemeClr val="tx1"/>
                </a:solidFill>
                <a:latin typeface="Arial" charset="0"/>
              </a:defRPr>
            </a:lvl5pPr>
            <a:lvl6pPr marL="2514507" indent="-228591" defTabSz="911191" eaLnBrk="0" fontAlgn="base" hangingPunct="0">
              <a:spcBef>
                <a:spcPct val="50000"/>
              </a:spcBef>
              <a:spcAft>
                <a:spcPct val="0"/>
              </a:spcAft>
              <a:buChar char="•"/>
              <a:defRPr sz="2400">
                <a:solidFill>
                  <a:schemeClr val="tx1"/>
                </a:solidFill>
                <a:latin typeface="Arial" charset="0"/>
              </a:defRPr>
            </a:lvl6pPr>
            <a:lvl7pPr marL="2971689" indent="-228591" defTabSz="911191" eaLnBrk="0" fontAlgn="base" hangingPunct="0">
              <a:spcBef>
                <a:spcPct val="50000"/>
              </a:spcBef>
              <a:spcAft>
                <a:spcPct val="0"/>
              </a:spcAft>
              <a:buChar char="•"/>
              <a:defRPr sz="2400">
                <a:solidFill>
                  <a:schemeClr val="tx1"/>
                </a:solidFill>
                <a:latin typeface="Arial" charset="0"/>
              </a:defRPr>
            </a:lvl7pPr>
            <a:lvl8pPr marL="3428872" indent="-228591" defTabSz="911191" eaLnBrk="0" fontAlgn="base" hangingPunct="0">
              <a:spcBef>
                <a:spcPct val="50000"/>
              </a:spcBef>
              <a:spcAft>
                <a:spcPct val="0"/>
              </a:spcAft>
              <a:buChar char="•"/>
              <a:defRPr sz="2400">
                <a:solidFill>
                  <a:schemeClr val="tx1"/>
                </a:solidFill>
                <a:latin typeface="Arial" charset="0"/>
              </a:defRPr>
            </a:lvl8pPr>
            <a:lvl9pPr marL="3886055" indent="-228591" defTabSz="911191" eaLnBrk="0" fontAlgn="base" hangingPunct="0">
              <a:spcBef>
                <a:spcPct val="50000"/>
              </a:spcBef>
              <a:spcAft>
                <a:spcPct val="0"/>
              </a:spcAft>
              <a:buChar char="•"/>
              <a:defRPr sz="2400">
                <a:solidFill>
                  <a:schemeClr val="tx1"/>
                </a:solidFill>
                <a:latin typeface="Arial" charset="0"/>
              </a:defRPr>
            </a:lvl9pPr>
          </a:lstStyle>
          <a:p>
            <a:pPr eaLnBrk="1" hangingPunct="1"/>
            <a:fld id="{64923D97-8E05-432B-88B1-2B5C1CA10D1C}" type="slidenum">
              <a:rPr lang="en-US" sz="1200">
                <a:latin typeface="Times New Roman" pitchFamily="18" charset="0"/>
              </a:rPr>
              <a:pPr eaLnBrk="1" hangingPunct="1"/>
              <a:t>11</a:t>
            </a:fld>
            <a:endParaRPr lang="en-US" sz="1200">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The rule’s provisions are designed to minimize risks to other aircraft and people and property on the ground.</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rule requires pilots to keep an unmanned aircraft within visual line of sight.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Operations are allowed during daylight and during twilight if the drone has anti-collision lights.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rule also address height and speed restrictions and other operational limits, such as prohibiting flights over unprotected people on the ground who aren’t directly participating in the UAS operation.</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rule permits UAS flight in uncontrolled (Class G) airspace without permission from air traffic control. Flights in controlled airspace (Class B, C, D, and E) require authorization from air traffic control. The FAA is setting up a centralized, online authorization portal for such requests, which will be available after the rule is effective in August 2016.</a:t>
            </a:r>
            <a:endParaRPr lang="en-US" sz="1100" kern="1200" dirty="0" smtClean="0">
              <a:solidFill>
                <a:schemeClr val="tx1"/>
              </a:solidFill>
              <a:effectLst/>
              <a:latin typeface="+mn-lt"/>
              <a:ea typeface="+mn-ea"/>
              <a:cs typeface="+mn-cs"/>
            </a:endParaRPr>
          </a:p>
          <a:p>
            <a:pPr marL="171444" indent="-171444">
              <a:buFont typeface="Arial" panose="020B0604020202020204" pitchFamily="34" charset="0"/>
              <a:buChar cha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UAS operators who fly under the small UAS rule must obtain a Remote Pilot Certificate (RPC).</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Remote Pilot must:</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Be at least 16 years old</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Be able to read, write, speak, and understand English (exceptions may be made for medical reasons, such as a hearing impairment)</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Be in a physical and mental condition to safely operate a small UAS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Pass the initial aeronautical knowledge exam at an FAA-approved knowledge testing center</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Have their certificate easily accessible when operating</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certificate is valid for two years. Remote pilots will have to pass a recurrent knowledge exam.</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First time pilots must pass an aeronautical knowledge exam at an FAA-approved Knowledge Testing Center. The cost is approximately $150 (depending on the Testing Center).</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Part 61 airmen certificate holders must complete an online training course on the FAA Safety Team website.</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Detailed information about how to obtain a RPC is available on our website at </a:t>
            </a:r>
            <a:r>
              <a:rPr lang="en-US" sz="1200" u="sng" kern="1200" dirty="0" smtClean="0">
                <a:solidFill>
                  <a:schemeClr val="tx1"/>
                </a:solidFill>
                <a:effectLst/>
                <a:latin typeface="+mn-lt"/>
                <a:ea typeface="+mn-ea"/>
                <a:cs typeface="+mn-cs"/>
                <a:hlinkClick r:id="rId3"/>
              </a:rPr>
              <a:t>http://www.faa.gov/uas/how_to_fly/business/remote_pilot_cert</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12</a:t>
            </a:fld>
            <a:endParaRPr lang="en-US" dirty="0"/>
          </a:p>
        </p:txBody>
      </p:sp>
    </p:spTree>
    <p:extLst>
      <p:ext uri="{BB962C8B-B14F-4D97-AF65-F5344CB8AC3E}">
        <p14:creationId xmlns:p14="http://schemas.microsoft.com/office/powerpoint/2010/main" val="2085920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kern="1200" dirty="0" smtClean="0">
                <a:solidFill>
                  <a:schemeClr val="tx1"/>
                </a:solidFill>
                <a:effectLst/>
                <a:latin typeface="+mn-lt"/>
                <a:ea typeface="+mn-ea"/>
                <a:cs typeface="+mn-cs"/>
              </a:rPr>
              <a:t>Operating/Airspace Rules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basic requirements are as follows for flights under part 107:</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UAS must weigh less than 55 lbs.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Maximum altitude is 400’ AGL</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Maximum speed is 100mph/87 knots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Operations limited to Class G airspace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Visual line-of-sight only</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No operations over people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Must yield right-of-way to manned aircraft</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One operator per UAS at a time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External load operation only permitted if they do not affect flight operations or control </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13</a:t>
            </a:fld>
            <a:endParaRPr lang="en-US" dirty="0"/>
          </a:p>
        </p:txBody>
      </p:sp>
    </p:spTree>
    <p:extLst>
      <p:ext uri="{BB962C8B-B14F-4D97-AF65-F5344CB8AC3E}">
        <p14:creationId xmlns:p14="http://schemas.microsoft.com/office/powerpoint/2010/main" val="2930243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rule permits UAS flight in uncontrolled (Class G) airspace without permission from air traffic control. Flights in controlled airspace (Class B, C, D, and E) require authorization from air traffic control. The FAA is setting up a centralized, online authorization portal for such requests, which is available at https://www.faa.gov/uas/request_waiver/.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FAA is taking a phased approach to airspace authorizations. All requests for airspace authorization under Part 107 must go through this portal.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Operators may submit their requests now, but air traffic facilities will receive approved authorizations, if granted, according to the following tentative schedule:</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Class D &amp; E Surface Area: October 3, 2016         </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Class C: October 31, 2016       </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Class B: December 5, 2016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safety criteria for the waivers can be found on the UAS website at:  </a:t>
            </a:r>
            <a:r>
              <a:rPr lang="en-US" sz="1200" u="sng" kern="1200" dirty="0" smtClean="0">
                <a:solidFill>
                  <a:schemeClr val="tx1"/>
                </a:solidFill>
                <a:effectLst/>
                <a:latin typeface="+mn-lt"/>
                <a:ea typeface="+mn-ea"/>
                <a:cs typeface="+mn-cs"/>
                <a:hlinkClick r:id="rId3"/>
              </a:rPr>
              <a:t>https://www.faa.gov/uas/request_waiver/media/performance_based_standards.pdf</a:t>
            </a:r>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14</a:t>
            </a:fld>
            <a:endParaRPr lang="en-US"/>
          </a:p>
        </p:txBody>
      </p:sp>
    </p:spTree>
    <p:extLst>
      <p:ext uri="{BB962C8B-B14F-4D97-AF65-F5344CB8AC3E}">
        <p14:creationId xmlns:p14="http://schemas.microsoft.com/office/powerpoint/2010/main" val="2947672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5" indent="-171425">
              <a:buFont typeface="Arial" panose="020B0604020202020204" pitchFamily="34" charset="0"/>
              <a:buChar char="•"/>
            </a:pPr>
            <a:r>
              <a:rPr lang="en-US" dirty="0" smtClean="0"/>
              <a:t>Announced in May 2015 at AUVSI Unmanned Systems </a:t>
            </a:r>
          </a:p>
          <a:p>
            <a:pPr marL="171425" indent="-171425">
              <a:buFont typeface="Arial" panose="020B0604020202020204" pitchFamily="34" charset="0"/>
              <a:buChar char="•"/>
            </a:pPr>
            <a:r>
              <a:rPr lang="en-US" dirty="0" smtClean="0"/>
              <a:t>Partnering with three U.S. companies to research UAS operations beyond the scope of the proposed small UAS rule (part 107)</a:t>
            </a:r>
          </a:p>
          <a:p>
            <a:pPr marL="171425" indent="-171425">
              <a:buFont typeface="Arial" panose="020B0604020202020204" pitchFamily="34" charset="0"/>
              <a:buChar char="•"/>
            </a:pPr>
            <a:r>
              <a:rPr lang="en-US" dirty="0" smtClean="0"/>
              <a:t>Partners committed resources to perform research in three areas:</a:t>
            </a:r>
          </a:p>
          <a:p>
            <a:pPr marL="171425" indent="-171425">
              <a:buFont typeface="Arial" panose="020B0604020202020204" pitchFamily="34" charset="0"/>
              <a:buChar char="•"/>
            </a:pPr>
            <a:r>
              <a:rPr lang="en-US" dirty="0" smtClean="0"/>
              <a:t>Focus Area 1 – CNN: operation over people</a:t>
            </a:r>
          </a:p>
          <a:p>
            <a:pPr marL="171425" indent="-171425">
              <a:buFont typeface="Arial" panose="020B0604020202020204" pitchFamily="34" charset="0"/>
              <a:buChar char="•"/>
            </a:pPr>
            <a:r>
              <a:rPr lang="en-US" dirty="0" smtClean="0"/>
              <a:t>Focus Area 2 – </a:t>
            </a:r>
            <a:r>
              <a:rPr lang="en-US" dirty="0" err="1" smtClean="0"/>
              <a:t>PrecisionHawk</a:t>
            </a:r>
            <a:r>
              <a:rPr lang="en-US" dirty="0" smtClean="0"/>
              <a:t>: operation outside of the pilot’s direct vision (extended visual line-of-sight) in rural areas</a:t>
            </a:r>
          </a:p>
          <a:p>
            <a:pPr marL="628558" lvl="1" indent="-171425">
              <a:buFont typeface="Arial" panose="020B0604020202020204" pitchFamily="34" charset="0"/>
              <a:buChar char="•"/>
            </a:pPr>
            <a:r>
              <a:rPr lang="en-US" dirty="0" smtClean="0"/>
              <a:t>First test flights took place in North Carolina late November 2015</a:t>
            </a:r>
          </a:p>
          <a:p>
            <a:pPr marL="171425" indent="-171425">
              <a:buFont typeface="Arial" panose="020B0604020202020204" pitchFamily="34" charset="0"/>
              <a:buChar char="•"/>
            </a:pPr>
            <a:r>
              <a:rPr lang="en-US" dirty="0" smtClean="0"/>
              <a:t>Focus Area 3 – BNSF Railroad: operation beyond visual line-of-sight in rural areas</a:t>
            </a:r>
          </a:p>
          <a:p>
            <a:pPr lvl="1"/>
            <a:r>
              <a:rPr lang="en-US" dirty="0" smtClean="0"/>
              <a:t>First test flights took place in New Mexico November 2015</a:t>
            </a:r>
          </a:p>
          <a:p>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15</a:t>
            </a:fld>
            <a:endParaRPr lang="en-US" dirty="0"/>
          </a:p>
        </p:txBody>
      </p:sp>
    </p:spTree>
    <p:extLst>
      <p:ext uri="{BB962C8B-B14F-4D97-AF65-F5344CB8AC3E}">
        <p14:creationId xmlns:p14="http://schemas.microsoft.com/office/powerpoint/2010/main" val="1777244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FAA announced the establishment of an aviation rulemaking committee (ARC) with industry stakeholders in February 2016.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ARC members developed recommendations for a regulatory framework that would allow certain UAS to be operated over people who are not directly involved in the operation of the aircraft.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FAA is taking this action to provide a more flexible, performance-based approach for these operations that what was considered for Micro UAS in the Agency’s Small UAS Notice of Proposed Rulemaking published in February 2015.</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ARC met from March 8-10 and 15-17. The final report was issued on April 1 to the FAA.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ARC delivered final report to FAA – four small UAS categories for operations over people, defined primarily by risk of injury to people below the flight path</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Category 1 – 250 grams or less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Category 2 – less than a 1% chance of causing a Level 3 or greater injury on the Abbreviated Injury Scale (AIS)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E.g. aerial photography for weddings or real estate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Category 3 – 30% chance of causing a Level 3 or greater injury on the AIS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No operation over crowds or dense concentrations of people</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E.g. Construction site, closed movie sets, over agricultural workers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Category 4 – 30% chance of causing a Level 3 or greater injury on the AIS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Operation over crowds if conducted in compliance with a documented risk mitigation plan developed in accordance with industry consensus standards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FAA will evaluate recommendations to develop a flexible, performance-based proposed rule.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public will have an opportunity to comment on the proposal based on the ARC’s recommendations.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AIS was developed by the Association for the Advancement of Automotive Medicine (AAAM), which describes the AIS as: “an anatomically based, consensus derived, global severity scoring system that classifies each injury by body region according to its relative importance on a 6-point ordinal scale (1=minor and 6=maximal).” See </a:t>
            </a:r>
            <a:r>
              <a:rPr lang="en-US" sz="1200" u="sng" kern="1200" dirty="0" smtClean="0">
                <a:solidFill>
                  <a:schemeClr val="tx1"/>
                </a:solidFill>
                <a:effectLst/>
                <a:latin typeface="+mn-lt"/>
                <a:ea typeface="+mn-ea"/>
                <a:cs typeface="+mn-cs"/>
                <a:hlinkClick r:id="rId3"/>
              </a:rPr>
              <a:t>http://www.aaam.org/about-ais.html</a:t>
            </a:r>
            <a:r>
              <a:rPr lang="en-US" sz="1200" kern="1200" dirty="0" smtClean="0">
                <a:solidFill>
                  <a:schemeClr val="tx1"/>
                </a:solidFill>
                <a:effectLst/>
                <a:latin typeface="+mn-lt"/>
                <a:ea typeface="+mn-ea"/>
                <a:cs typeface="+mn-cs"/>
              </a:rPr>
              <a:t>.</a:t>
            </a:r>
            <a:endParaRPr lang="en-US" sz="14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a:p>
        </p:txBody>
      </p:sp>
    </p:spTree>
    <p:extLst>
      <p:ext uri="{BB962C8B-B14F-4D97-AF65-F5344CB8AC3E}">
        <p14:creationId xmlns:p14="http://schemas.microsoft.com/office/powerpoint/2010/main" val="3469506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Each month, the Federal Aviation Administration (FAA) receives more than 100 reports from pilots and others who spot what appears to be an unmanned aircraft (UAS) flying close to an airport or a manned airplane. It’s become a serious safety concern for the agency, and a potential security issue for the Department of Homeland Security (DHS).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FAA partners with DHS, other government agencies, UAS Test Sites, and the UAS Center of Excellence to evaluate UAS sensor detection systems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FAA selects airport and works with its partners to ensure that the testing does not interfere with the safety and security of normal airport operations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FAA announced Cooperative Research and Development Agreement (CRDA) with CACI International in October 2015</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initiative tested CACI’s technology at Atlantic City International Airport in January and February 2016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Report on the technology due to Congress in August 2016</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May 2016, the FAA expanded its partnership to include three more companies.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Gryphon Sensors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err="1" smtClean="0">
                <a:solidFill>
                  <a:schemeClr val="tx1"/>
                </a:solidFill>
                <a:effectLst/>
                <a:latin typeface="+mn-lt"/>
                <a:ea typeface="+mn-ea"/>
                <a:cs typeface="+mn-cs"/>
              </a:rPr>
              <a:t>Liteye</a:t>
            </a:r>
            <a:r>
              <a:rPr lang="en-US" sz="1200" kern="1200" dirty="0" smtClean="0">
                <a:solidFill>
                  <a:schemeClr val="tx1"/>
                </a:solidFill>
                <a:effectLst/>
                <a:latin typeface="+mn-lt"/>
                <a:ea typeface="+mn-ea"/>
                <a:cs typeface="+mn-cs"/>
              </a:rPr>
              <a:t> Systems (</a:t>
            </a:r>
            <a:r>
              <a:rPr lang="en-US" sz="1200" i="1" kern="1200" dirty="0" smtClean="0">
                <a:solidFill>
                  <a:schemeClr val="tx1"/>
                </a:solidFill>
                <a:effectLst/>
                <a:latin typeface="+mn-lt"/>
                <a:ea typeface="+mn-ea"/>
                <a:cs typeface="+mn-cs"/>
              </a:rPr>
              <a:t>pronounced light-eye</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err="1" smtClean="0">
                <a:solidFill>
                  <a:schemeClr val="tx1"/>
                </a:solidFill>
                <a:effectLst/>
                <a:latin typeface="+mn-lt"/>
                <a:ea typeface="+mn-ea"/>
                <a:cs typeface="+mn-cs"/>
              </a:rPr>
              <a:t>Sensofusion</a:t>
            </a:r>
            <a:r>
              <a:rPr lang="en-US" sz="1200" kern="1200" dirty="0" smtClean="0">
                <a:solidFill>
                  <a:schemeClr val="tx1"/>
                </a:solidFill>
                <a:effectLst/>
                <a:latin typeface="+mn-lt"/>
                <a:ea typeface="+mn-ea"/>
                <a:cs typeface="+mn-cs"/>
              </a:rPr>
              <a:t>, Inc.</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219563-6013-417D-9279-1CA698ABB8B1}" type="slidenum">
              <a:rPr lang="en-US" smtClean="0"/>
              <a:t>17</a:t>
            </a:fld>
            <a:endParaRPr lang="en-US" dirty="0"/>
          </a:p>
        </p:txBody>
      </p:sp>
    </p:spTree>
    <p:extLst>
      <p:ext uri="{BB962C8B-B14F-4D97-AF65-F5344CB8AC3E}">
        <p14:creationId xmlns:p14="http://schemas.microsoft.com/office/powerpoint/2010/main" val="3241748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Test Sites selected December 30, 2013</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Test Site privacy policy also published December 30</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issued initial COA by August 2014</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University of Alaska – operational May 5, 2014 </a:t>
            </a:r>
            <a:endParaRPr lang="en-US"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State of Nevada – operational June 9, 2014 </a:t>
            </a:r>
            <a:endParaRPr lang="en-US"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New York </a:t>
            </a:r>
            <a:r>
              <a:rPr lang="en-US" sz="1200" kern="1200" dirty="0" err="1" smtClean="0">
                <a:solidFill>
                  <a:schemeClr val="tx1"/>
                </a:solidFill>
                <a:effectLst/>
                <a:latin typeface="+mn-lt"/>
                <a:ea typeface="+mn-ea"/>
                <a:cs typeface="+mn-cs"/>
              </a:rPr>
              <a:t>Griffiss</a:t>
            </a:r>
            <a:r>
              <a:rPr lang="en-US" sz="1200" kern="1200" dirty="0" smtClean="0">
                <a:solidFill>
                  <a:schemeClr val="tx1"/>
                </a:solidFill>
                <a:effectLst/>
                <a:latin typeface="+mn-lt"/>
                <a:ea typeface="+mn-ea"/>
                <a:cs typeface="+mn-cs"/>
              </a:rPr>
              <a:t> International Airport – operational August 7, 2014</a:t>
            </a:r>
            <a:endParaRPr lang="en-US"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North Dakota Department of Commerce – operational April 21, 2014</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Texas A&amp;M University – Corpus Christi – operational June 20, 2014</a:t>
            </a:r>
            <a:endParaRPr lang="en-US"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Virginia Polytechnic Institute and State University (Virginia Tech) – operational August 13, 2014</a:t>
            </a:r>
            <a:endParaRPr lang="en-US"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New Mexico State University – first UAS test site</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Four Technical Interchange Meetings held</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Data lead assigned to Test Sites – works out of Technical Center in Atlantic City</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Test Sites also provided research topics of interest to the FAA in October 2014</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North Dakota granted “Broad Area COA” covering most of the state on February 11</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 Test Sites granted blanket 400’ COA on September 1, 2015</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Broad Area COA covering airspace below 200’ was approved in late May 2015</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UAS Test Site Master Agreements for funding research to the UAS Test Sites sent/released on FAA Contract Opportunities website on June 16</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 Test Sites hosted Public Meetings in August-September, supported by the FAA</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18</a:t>
            </a:fld>
            <a:endParaRPr lang="en-US"/>
          </a:p>
        </p:txBody>
      </p:sp>
    </p:spTree>
    <p:extLst>
      <p:ext uri="{BB962C8B-B14F-4D97-AF65-F5344CB8AC3E}">
        <p14:creationId xmlns:p14="http://schemas.microsoft.com/office/powerpoint/2010/main" val="3534755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Selection announced May 8 – Mississippi State University / ASSURE (Alliance for System Safety of UAS through Research Excellence)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Team includes: Drexel University; Embry Riddle Aeronautical University; Kansas State University; Kansas University; Montana State University; New Mexico State University; North Carolina State University; Oregon State University; University of Alabama, Huntsville; University of Alaska, Fairbanks; University of North Dakota; and Wichita State University</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Focus: research, education and training in areas critical to safe and successful integration of UAS into the NAS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Initial research in: detect and avoid technology; low-altitude operations safety; control and communications; spectrum management; human factors; compatibility with air traffic control operations; and training and certification of UAS pilots and other crewmembers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Expected to begin research by September 2015 and be fully operational by January 2016</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$5 million appropriated by Congress (5 years); will be matched one-by-one by team</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19</a:t>
            </a:fld>
            <a:endParaRPr lang="en-US"/>
          </a:p>
        </p:txBody>
      </p:sp>
    </p:spTree>
    <p:extLst>
      <p:ext uri="{BB962C8B-B14F-4D97-AF65-F5344CB8AC3E}">
        <p14:creationId xmlns:p14="http://schemas.microsoft.com/office/powerpoint/2010/main" val="2808555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4" indent="-171444">
              <a:buFontTx/>
              <a:buChar char="•"/>
            </a:pPr>
            <a:r>
              <a:rPr lang="en-US" dirty="0" smtClean="0"/>
              <a:t>Due to more UAS flights, and better reporting, near mid-air collisions and incidents have come to the forefront of aviation safety.  It reveals the increased risk UAS present to our National Airspace System and the need for careful integration.  </a:t>
            </a:r>
          </a:p>
          <a:p>
            <a:pPr marL="171444" indent="-171444">
              <a:buFontTx/>
              <a:buChar char="•"/>
            </a:pPr>
            <a:r>
              <a:rPr lang="en-US" dirty="0" smtClean="0"/>
              <a:t>Law enforcement agencies and the FAA are working together to prevent and if needed respond to UAS flights inside sporting event Temporary Flight Restrictions (TFRs).  Violators are subject to criminal and civil penalties.  </a:t>
            </a:r>
          </a:p>
          <a:p>
            <a:pPr marL="171444" indent="-171444">
              <a:buFont typeface="Arial" panose="020B0604020202020204" pitchFamily="34" charset="0"/>
              <a:buChar char="•"/>
            </a:pPr>
            <a:endParaRPr lang="en-US" dirty="0" smtClean="0"/>
          </a:p>
          <a:p>
            <a:pPr marL="171444" indent="-171444">
              <a:buFont typeface="Arial" panose="020B0604020202020204" pitchFamily="34" charset="0"/>
              <a:buChar char="•"/>
            </a:pPr>
            <a:r>
              <a:rPr lang="en-US" dirty="0" smtClean="0"/>
              <a:t>You can help us make things better for all the folks that want to fly UAS safely and responsibly.</a:t>
            </a:r>
          </a:p>
          <a:p>
            <a:pPr marL="171444" indent="-171444">
              <a:buFont typeface="Arial" panose="020B0604020202020204" pitchFamily="34" charset="0"/>
              <a:buChar char="•"/>
            </a:pPr>
            <a:r>
              <a:rPr lang="en-US" dirty="0" smtClean="0"/>
              <a:t>If you see someone flying their UAS in a way that doesn’t look safe, it’s probably not.  Please report it.</a:t>
            </a:r>
          </a:p>
          <a:p>
            <a:pPr marL="171444" indent="-171444">
              <a:buFont typeface="Arial" panose="020B0604020202020204" pitchFamily="34" charset="0"/>
              <a:buChar char="•"/>
            </a:pPr>
            <a:r>
              <a:rPr lang="en-US" dirty="0" smtClean="0"/>
              <a:t>In the air or near at</a:t>
            </a:r>
            <a:r>
              <a:rPr lang="en-US" baseline="0" dirty="0" smtClean="0"/>
              <a:t> the airport, y</a:t>
            </a:r>
            <a:r>
              <a:rPr lang="en-US" dirty="0" smtClean="0"/>
              <a:t>ou can call Air Traffic Control.</a:t>
            </a:r>
          </a:p>
          <a:p>
            <a:pPr marL="171444" indent="-171444">
              <a:buFont typeface="Arial" panose="020B0604020202020204" pitchFamily="34" charset="0"/>
              <a:buChar char="•"/>
            </a:pPr>
            <a:r>
              <a:rPr lang="en-US" dirty="0" smtClean="0"/>
              <a:t>If it’s endangering you, or anyone else, dialing 911 is your best option.</a:t>
            </a:r>
          </a:p>
          <a:p>
            <a:pPr marL="171444" indent="-171444">
              <a:buFont typeface="Arial" panose="020B0604020202020204" pitchFamily="34" charset="0"/>
              <a:buChar char="•"/>
            </a:pPr>
            <a:r>
              <a:rPr lang="en-US" dirty="0" smtClean="0"/>
              <a:t>It helps the FAA’s investigation to get as</a:t>
            </a:r>
            <a:r>
              <a:rPr lang="en-US" baseline="0" dirty="0" smtClean="0"/>
              <a:t> much detailed information as possible regarding the incident.  Who, what, where, when, pictures, video etc. </a:t>
            </a:r>
          </a:p>
          <a:p>
            <a:pPr marL="171444" indent="-171444">
              <a:buFont typeface="Arial" panose="020B0604020202020204" pitchFamily="34" charset="0"/>
              <a:buChar char="•"/>
            </a:pPr>
            <a:endParaRPr lang="en-US" dirty="0" smtClean="0"/>
          </a:p>
          <a:p>
            <a:endParaRPr lang="en-US" dirty="0"/>
          </a:p>
          <a:p>
            <a:endParaRPr lang="en-US" dirty="0" smtClean="0">
              <a:ea typeface="Batang" panose="02030600000101010101" pitchFamily="18" charset="-127"/>
            </a:endParaRPr>
          </a:p>
        </p:txBody>
      </p:sp>
      <p:sp>
        <p:nvSpPr>
          <p:cNvPr id="4" name="Slide Number Placeholder 3"/>
          <p:cNvSpPr>
            <a:spLocks noGrp="1"/>
          </p:cNvSpPr>
          <p:nvPr>
            <p:ph type="sldNum" sz="quarter" idx="10"/>
          </p:nvPr>
        </p:nvSpPr>
        <p:spPr/>
        <p:txBody>
          <a:bodyPr/>
          <a:lstStyle/>
          <a:p>
            <a:fld id="{93219563-6013-417D-9279-1CA698ABB8B1}" type="slidenum">
              <a:rPr lang="en-US" smtClean="0"/>
              <a:t>20</a:t>
            </a:fld>
            <a:endParaRPr lang="en-US" dirty="0"/>
          </a:p>
        </p:txBody>
      </p:sp>
    </p:spTree>
    <p:extLst>
      <p:ext uri="{BB962C8B-B14F-4D97-AF65-F5344CB8AC3E}">
        <p14:creationId xmlns:p14="http://schemas.microsoft.com/office/powerpoint/2010/main" val="329160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11191" eaLnBrk="0" hangingPunct="0">
              <a:defRPr sz="2400">
                <a:solidFill>
                  <a:schemeClr val="tx1"/>
                </a:solidFill>
                <a:latin typeface="Arial" charset="0"/>
              </a:defRPr>
            </a:lvl1pPr>
            <a:lvl2pPr marL="742923" indent="-285739" defTabSz="911191" eaLnBrk="0" hangingPunct="0">
              <a:defRPr sz="2400">
                <a:solidFill>
                  <a:schemeClr val="tx1"/>
                </a:solidFill>
                <a:latin typeface="Arial" charset="0"/>
              </a:defRPr>
            </a:lvl2pPr>
            <a:lvl3pPr marL="1142957" indent="-228591" defTabSz="911191" eaLnBrk="0" hangingPunct="0">
              <a:defRPr sz="2400">
                <a:solidFill>
                  <a:schemeClr val="tx1"/>
                </a:solidFill>
                <a:latin typeface="Arial" charset="0"/>
              </a:defRPr>
            </a:lvl3pPr>
            <a:lvl4pPr marL="1600141" indent="-228591" defTabSz="911191" eaLnBrk="0" hangingPunct="0">
              <a:defRPr sz="2400">
                <a:solidFill>
                  <a:schemeClr val="tx1"/>
                </a:solidFill>
                <a:latin typeface="Arial" charset="0"/>
              </a:defRPr>
            </a:lvl4pPr>
            <a:lvl5pPr marL="2057324" indent="-228591" defTabSz="911191" eaLnBrk="0" hangingPunct="0">
              <a:defRPr sz="2400">
                <a:solidFill>
                  <a:schemeClr val="tx1"/>
                </a:solidFill>
                <a:latin typeface="Arial" charset="0"/>
              </a:defRPr>
            </a:lvl5pPr>
            <a:lvl6pPr marL="2514507" indent="-228591" defTabSz="911191" eaLnBrk="0" fontAlgn="base" hangingPunct="0">
              <a:spcBef>
                <a:spcPct val="50000"/>
              </a:spcBef>
              <a:spcAft>
                <a:spcPct val="0"/>
              </a:spcAft>
              <a:buChar char="•"/>
              <a:defRPr sz="2400">
                <a:solidFill>
                  <a:schemeClr val="tx1"/>
                </a:solidFill>
                <a:latin typeface="Arial" charset="0"/>
              </a:defRPr>
            </a:lvl6pPr>
            <a:lvl7pPr marL="2971689" indent="-228591" defTabSz="911191" eaLnBrk="0" fontAlgn="base" hangingPunct="0">
              <a:spcBef>
                <a:spcPct val="50000"/>
              </a:spcBef>
              <a:spcAft>
                <a:spcPct val="0"/>
              </a:spcAft>
              <a:buChar char="•"/>
              <a:defRPr sz="2400">
                <a:solidFill>
                  <a:schemeClr val="tx1"/>
                </a:solidFill>
                <a:latin typeface="Arial" charset="0"/>
              </a:defRPr>
            </a:lvl7pPr>
            <a:lvl8pPr marL="3428872" indent="-228591" defTabSz="911191" eaLnBrk="0" fontAlgn="base" hangingPunct="0">
              <a:spcBef>
                <a:spcPct val="50000"/>
              </a:spcBef>
              <a:spcAft>
                <a:spcPct val="0"/>
              </a:spcAft>
              <a:buChar char="•"/>
              <a:defRPr sz="2400">
                <a:solidFill>
                  <a:schemeClr val="tx1"/>
                </a:solidFill>
                <a:latin typeface="Arial" charset="0"/>
              </a:defRPr>
            </a:lvl8pPr>
            <a:lvl9pPr marL="3886055" indent="-228591" defTabSz="911191" eaLnBrk="0" fontAlgn="base" hangingPunct="0">
              <a:spcBef>
                <a:spcPct val="50000"/>
              </a:spcBef>
              <a:spcAft>
                <a:spcPct val="0"/>
              </a:spcAft>
              <a:buChar char="•"/>
              <a:defRPr sz="2400">
                <a:solidFill>
                  <a:schemeClr val="tx1"/>
                </a:solidFill>
                <a:latin typeface="Arial" charset="0"/>
              </a:defRPr>
            </a:lvl9pPr>
          </a:lstStyle>
          <a:p>
            <a:pPr eaLnBrk="1" hangingPunct="1"/>
            <a:fld id="{64923D97-8E05-432B-88B1-2B5C1CA10D1C}" type="slidenum">
              <a:rPr lang="en-US" sz="1200">
                <a:latin typeface="Times New Roman" pitchFamily="18" charset="0"/>
              </a:rPr>
              <a:pPr eaLnBrk="1" hangingPunct="1"/>
              <a:t>2</a:t>
            </a:fld>
            <a:endParaRPr lang="en-US" sz="1200">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marL="171444" indent="-171444">
              <a:buFont typeface="Arial" panose="020B0604020202020204" pitchFamily="34" charset="0"/>
              <a:buChar char="•"/>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kern="1200" dirty="0" smtClean="0">
                <a:solidFill>
                  <a:schemeClr val="tx1"/>
                </a:solidFill>
                <a:effectLst/>
                <a:latin typeface="+mn-lt"/>
                <a:ea typeface="+mn-ea"/>
                <a:cs typeface="+mn-cs"/>
              </a:rPr>
              <a:t>I Fly Safe</a:t>
            </a:r>
            <a:r>
              <a:rPr lang="en-US" sz="1200" b="1" kern="1200" dirty="0" smtClean="0">
                <a:solidFill>
                  <a:schemeClr val="tx1"/>
                </a:solidFill>
                <a:effectLst/>
                <a:latin typeface="+mn-lt"/>
                <a:ea typeface="+mn-ea"/>
                <a:cs typeface="+mn-cs"/>
              </a:rPr>
              <a:t> Campaign</a:t>
            </a:r>
            <a:endParaRPr lang="en-US" sz="11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Educating UAS users about their responsibilities as drone pilots to fly safely</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Pre-flight safety checklist provides basic safety rules for flying for fun/recreation</a:t>
            </a:r>
            <a:endParaRPr lang="en-US" sz="1100" kern="1200" dirty="0" smtClean="0">
              <a:solidFill>
                <a:schemeClr val="tx1"/>
              </a:solidFill>
              <a:effectLst/>
              <a:latin typeface="+mn-lt"/>
              <a:ea typeface="+mn-ea"/>
              <a:cs typeface="+mn-cs"/>
            </a:endParaRPr>
          </a:p>
          <a:p>
            <a:pPr lvl="0"/>
            <a:r>
              <a:rPr lang="en-US" sz="1200" b="1" i="1" kern="1200" dirty="0" smtClean="0">
                <a:solidFill>
                  <a:schemeClr val="tx1"/>
                </a:solidFill>
                <a:effectLst/>
                <a:latin typeface="+mn-lt"/>
                <a:ea typeface="+mn-ea"/>
                <a:cs typeface="+mn-cs"/>
              </a:rPr>
              <a:t>B4UFLY</a:t>
            </a:r>
            <a:r>
              <a:rPr lang="en-US" sz="1200" b="1" kern="1200" dirty="0" smtClean="0">
                <a:solidFill>
                  <a:schemeClr val="tx1"/>
                </a:solidFill>
                <a:effectLst/>
                <a:latin typeface="+mn-lt"/>
                <a:ea typeface="+mn-ea"/>
                <a:cs typeface="+mn-cs"/>
              </a:rPr>
              <a:t> App</a:t>
            </a:r>
            <a:endParaRPr lang="en-US" sz="11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Designed to provide model aircraft situational awareness of any restrictions or requirements prior to flight</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Launched January 6, 2016 for IOS (available in App Store), and March 14 for Android version (available in Google Play Store)</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App Features: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 clear “status” indicator that immediately informs the operator about their current or planned location</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Information on the parameters that drive the status indicator</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 “Planner Mode” for future flights in different locations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Informative, interactive maps with filtering options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Links to other FAA UAS resources and regulatory information</a:t>
            </a:r>
            <a:endParaRPr lang="en-US" sz="1100" kern="1200" dirty="0" smtClean="0">
              <a:solidFill>
                <a:schemeClr val="tx1"/>
              </a:solidFill>
              <a:effectLst/>
              <a:latin typeface="+mn-lt"/>
              <a:ea typeface="+mn-ea"/>
              <a:cs typeface="+mn-cs"/>
            </a:endParaRPr>
          </a:p>
          <a:p>
            <a:pPr lvl="0"/>
            <a:r>
              <a:rPr lang="en-US" sz="1200" b="1" i="1" kern="1200" dirty="0" smtClean="0">
                <a:solidFill>
                  <a:schemeClr val="tx1"/>
                </a:solidFill>
                <a:effectLst/>
                <a:latin typeface="+mn-lt"/>
                <a:ea typeface="+mn-ea"/>
                <a:cs typeface="+mn-cs"/>
              </a:rPr>
              <a:t>Know Before You Fly</a:t>
            </a:r>
            <a:r>
              <a:rPr lang="en-US" sz="1200" b="1" kern="1200" dirty="0" smtClean="0">
                <a:solidFill>
                  <a:schemeClr val="tx1"/>
                </a:solidFill>
                <a:effectLst/>
                <a:latin typeface="+mn-lt"/>
                <a:ea typeface="+mn-ea"/>
                <a:cs typeface="+mn-cs"/>
              </a:rPr>
              <a:t> Campaign</a:t>
            </a:r>
            <a:endParaRPr lang="en-US" sz="11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Partnership with leading industry groups to inform UAS users about how to fly safely and responsibly</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Launched December 2014</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Several leading manufacturers include outreach materials in UAS packaging</a:t>
            </a:r>
            <a:endParaRPr lang="en-US" sz="1100" kern="1200" dirty="0" smtClean="0">
              <a:solidFill>
                <a:schemeClr val="tx1"/>
              </a:solidFill>
              <a:effectLst/>
              <a:latin typeface="+mn-lt"/>
              <a:ea typeface="+mn-ea"/>
              <a:cs typeface="+mn-cs"/>
            </a:endParaRPr>
          </a:p>
          <a:p>
            <a:pPr lvl="0"/>
            <a:r>
              <a:rPr lang="en-US" sz="1200" b="1" i="1" kern="1200" dirty="0" smtClean="0">
                <a:solidFill>
                  <a:schemeClr val="tx1"/>
                </a:solidFill>
                <a:effectLst/>
                <a:latin typeface="+mn-lt"/>
                <a:ea typeface="+mn-ea"/>
                <a:cs typeface="+mn-cs"/>
              </a:rPr>
              <a:t>No Drone Zone</a:t>
            </a:r>
            <a:r>
              <a:rPr lang="en-US" sz="1200" b="1" kern="1200" dirty="0" smtClean="0">
                <a:solidFill>
                  <a:schemeClr val="tx1"/>
                </a:solidFill>
                <a:effectLst/>
                <a:latin typeface="+mn-lt"/>
                <a:ea typeface="+mn-ea"/>
                <a:cs typeface="+mn-cs"/>
              </a:rPr>
              <a:t> Campaign</a:t>
            </a:r>
            <a:endParaRPr lang="en-US" sz="11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Reinforces that DC and cities and towns within a 15-mile radius of Reagan National Airport are “No Drone Zone”</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Goal to ensure residents and tourists understand that flying UAS for any purpose is against the law in this Flight Restricted Zone</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Violators can be fined and face criminal penalties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Includes furnishing materials to federal, state, and local partners in the National Capital Region</a:t>
            </a:r>
            <a:endParaRPr lang="en-US" sz="1100" kern="1200" dirty="0" smtClean="0">
              <a:solidFill>
                <a:schemeClr val="tx1"/>
              </a:solidFill>
              <a:effectLst/>
              <a:latin typeface="+mn-lt"/>
              <a:ea typeface="+mn-ea"/>
              <a:cs typeface="+mn-cs"/>
            </a:endParaRP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a:p>
        </p:txBody>
      </p:sp>
    </p:spTree>
    <p:extLst>
      <p:ext uri="{BB962C8B-B14F-4D97-AF65-F5344CB8AC3E}">
        <p14:creationId xmlns:p14="http://schemas.microsoft.com/office/powerpoint/2010/main" val="2477880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 that the subject</a:t>
            </a:r>
            <a:r>
              <a:rPr lang="en-US" baseline="0" dirty="0" smtClean="0"/>
              <a:t> line should be something related to the conference so as to flag it for review</a:t>
            </a:r>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22</a:t>
            </a:fld>
            <a:endParaRPr lang="en-US" dirty="0"/>
          </a:p>
        </p:txBody>
      </p:sp>
    </p:spTree>
    <p:extLst>
      <p:ext uri="{BB962C8B-B14F-4D97-AF65-F5344CB8AC3E}">
        <p14:creationId xmlns:p14="http://schemas.microsoft.com/office/powerpoint/2010/main" val="3346355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219563-6013-417D-9279-1CA698ABB8B1}" type="slidenum">
              <a:rPr lang="en-US" smtClean="0"/>
              <a:t>23</a:t>
            </a:fld>
            <a:endParaRPr lang="en-US" dirty="0"/>
          </a:p>
        </p:txBody>
      </p:sp>
    </p:spTree>
    <p:extLst>
      <p:ext uri="{BB962C8B-B14F-4D97-AF65-F5344CB8AC3E}">
        <p14:creationId xmlns:p14="http://schemas.microsoft.com/office/powerpoint/2010/main" val="3165480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xfrm>
            <a:off x="1184275" y="696913"/>
            <a:ext cx="4643438" cy="3484562"/>
          </a:xfrm>
          <a:ln/>
        </p:spPr>
      </p:sp>
      <p:sp>
        <p:nvSpPr>
          <p:cNvPr id="26626" name="Rectangle 3"/>
          <p:cNvSpPr>
            <a:spLocks noGrp="1" noChangeArrowheads="1"/>
          </p:cNvSpPr>
          <p:nvPr>
            <p:ph type="body" idx="1"/>
          </p:nvPr>
        </p:nvSpPr>
        <p:spPr>
          <a:xfrm>
            <a:off x="703264" y="4416425"/>
            <a:ext cx="5603875" cy="4235884"/>
          </a:xfrm>
        </p:spPr>
        <p:txBody>
          <a:bodyPr>
            <a:normAutofit/>
          </a:bodyPr>
          <a:lstStyle/>
          <a:p>
            <a:pPr marL="171419" indent="-171419">
              <a:buFont typeface="Arial" panose="020B0604020202020204" pitchFamily="34" charset="0"/>
              <a:buChar char="•"/>
            </a:pPr>
            <a:r>
              <a:rPr lang="en-US" dirty="0">
                <a:cs typeface="Arial" pitchFamily="34" charset="0"/>
              </a:rPr>
              <a:t>UAS requires three main parts working together in order to function properly.  </a:t>
            </a:r>
          </a:p>
          <a:p>
            <a:pPr marL="628535" lvl="1" indent="-171419" defTabSz="914232">
              <a:buFont typeface="Arial" panose="020B0604020202020204" pitchFamily="34" charset="0"/>
              <a:buChar char="•"/>
              <a:defRPr/>
            </a:pPr>
            <a:r>
              <a:rPr lang="en-US" dirty="0">
                <a:cs typeface="Arial" pitchFamily="34" charset="0"/>
              </a:rPr>
              <a:t>The aircraft itself that we are most familiar</a:t>
            </a:r>
          </a:p>
          <a:p>
            <a:pPr marL="628535" lvl="1" indent="-171419" defTabSz="914232">
              <a:buFont typeface="Arial" panose="020B0604020202020204" pitchFamily="34" charset="0"/>
              <a:buChar char="•"/>
              <a:defRPr/>
            </a:pPr>
            <a:r>
              <a:rPr lang="en-US" dirty="0">
                <a:cs typeface="Arial" pitchFamily="34" charset="0"/>
              </a:rPr>
              <a:t>The Ground Control Station including all its hardware and software</a:t>
            </a:r>
          </a:p>
          <a:p>
            <a:pPr marL="628535" lvl="1" indent="-171419">
              <a:buFont typeface="Arial" panose="020B0604020202020204" pitchFamily="34" charset="0"/>
              <a:buChar char="•"/>
            </a:pPr>
            <a:r>
              <a:rPr lang="en-US" dirty="0">
                <a:cs typeface="Arial" pitchFamily="34" charset="0"/>
              </a:rPr>
              <a:t>And last but not least the radio spectrum that controls the aircraft</a:t>
            </a:r>
          </a:p>
          <a:p>
            <a:pPr marL="171419" indent="-171419">
              <a:buFont typeface="Arial" panose="020B0604020202020204" pitchFamily="34" charset="0"/>
              <a:buChar char="•"/>
            </a:pPr>
            <a:r>
              <a:rPr lang="en-US" dirty="0">
                <a:cs typeface="Arial" pitchFamily="34" charset="0"/>
              </a:rPr>
              <a:t>While unmanned aircraft have been around for years, many of us know them by a variety of terms; They come in a variety of shapes and sizes; from the Global Hawk with wing span of a B737 to ones that can fit in your hand </a:t>
            </a:r>
          </a:p>
          <a:p>
            <a:pPr marL="171419" indent="-171419">
              <a:spcAft>
                <a:spcPct val="40000"/>
              </a:spcAft>
              <a:buFont typeface="Arial" panose="020B0604020202020204" pitchFamily="34" charset="0"/>
              <a:buChar char="•"/>
            </a:pPr>
            <a:r>
              <a:rPr lang="en-US" dirty="0">
                <a:cs typeface="Arial" pitchFamily="34" charset="0"/>
              </a:rPr>
              <a:t>UAS can range in weight from a few grams to thousands of pounds and can operate at altitudes from near surface to the edge of space</a:t>
            </a:r>
          </a:p>
          <a:p>
            <a:pPr marL="171419" indent="-171419">
              <a:spcAft>
                <a:spcPct val="40000"/>
              </a:spcAft>
              <a:buFont typeface="Arial" panose="020B0604020202020204" pitchFamily="34" charset="0"/>
              <a:buChar char="•"/>
            </a:pPr>
            <a:r>
              <a:rPr lang="en-US" dirty="0">
                <a:cs typeface="Arial" pitchFamily="34" charset="0"/>
              </a:rPr>
              <a:t>Not limited to fixed wing single engine aircraft – Unmanned helicopters and airships are flying today </a:t>
            </a:r>
          </a:p>
          <a:p>
            <a:pPr marL="171419" indent="-171419">
              <a:spcAft>
                <a:spcPct val="40000"/>
              </a:spcAft>
              <a:buFont typeface="Arial" panose="020B0604020202020204" pitchFamily="34" charset="0"/>
              <a:buChar char="•"/>
            </a:pPr>
            <a:r>
              <a:rPr lang="en-US" dirty="0">
                <a:cs typeface="Arial" pitchFamily="34" charset="0"/>
              </a:rPr>
              <a:t>Some Unmanned Aircraft remain aloft for minutes others for days   </a:t>
            </a:r>
          </a:p>
          <a:p>
            <a:pPr marL="171419" indent="-171419">
              <a:spcAft>
                <a:spcPct val="40000"/>
              </a:spcAft>
              <a:buFont typeface="Arial" panose="020B0604020202020204" pitchFamily="34" charset="0"/>
              <a:buChar char="•"/>
            </a:pPr>
            <a:r>
              <a:rPr lang="en-US" dirty="0">
                <a:cs typeface="Arial" pitchFamily="34" charset="0"/>
              </a:rPr>
              <a:t>Research designs may allow UAS to remain aloft for months </a:t>
            </a:r>
          </a:p>
          <a:p>
            <a:pPr marL="171419" indent="-171419">
              <a:spcAft>
                <a:spcPct val="40000"/>
              </a:spcAft>
              <a:buFont typeface="Arial" panose="020B0604020202020204" pitchFamily="34" charset="0"/>
              <a:buChar char="•"/>
            </a:pPr>
            <a:r>
              <a:rPr lang="en-US" dirty="0">
                <a:cs typeface="Arial" pitchFamily="34" charset="0"/>
              </a:rPr>
              <a:t>Some Unmanned Aircraft fly slowly while others are capable of very high speeds</a:t>
            </a:r>
          </a:p>
          <a:p>
            <a:pPr marL="171419" indent="-171419">
              <a:spcAft>
                <a:spcPct val="40000"/>
              </a:spcAft>
              <a:buFont typeface="Arial" panose="020B0604020202020204" pitchFamily="34" charset="0"/>
              <a:buChar char="•"/>
            </a:pPr>
            <a:r>
              <a:rPr lang="en-US" dirty="0">
                <a:cs typeface="Arial" pitchFamily="34" charset="0"/>
              </a:rPr>
              <a:t>Some Unmanned Aircraft require a prepared runway while others can be launched and recovered from unprepared fields, ships, aircraft, rooftops, or by hand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a:ln/>
        </p:spPr>
      </p:sp>
      <p:sp>
        <p:nvSpPr>
          <p:cNvPr id="35843" name="Rectangle 3"/>
          <p:cNvSpPr>
            <a:spLocks noGrp="1"/>
          </p:cNvSpPr>
          <p:nvPr>
            <p:ph type="body" idx="1"/>
          </p:nvPr>
        </p:nvSpPr>
        <p:spPr>
          <a:noFill/>
        </p:spPr>
        <p:txBody>
          <a:bodyPr/>
          <a:lstStyle/>
          <a:p>
            <a:pPr marL="171444" indent="-171444">
              <a:buFontTx/>
              <a:buChar char="•"/>
            </a:pPr>
            <a:r>
              <a:rPr lang="en-US" dirty="0" smtClean="0">
                <a:ea typeface="ＭＳ Ｐゴシック" pitchFamily="34" charset="-128"/>
              </a:rPr>
              <a:t>UAS can conduct inspections or provide situational awareness in places and environments that normally could not otherwise be done</a:t>
            </a:r>
            <a:r>
              <a:rPr lang="en-US" baseline="0" dirty="0" smtClean="0">
                <a:ea typeface="ＭＳ Ｐゴシック" pitchFamily="34" charset="-128"/>
              </a:rPr>
              <a:t> (including</a:t>
            </a:r>
            <a:r>
              <a:rPr lang="en-US" dirty="0" smtClean="0">
                <a:ea typeface="ＭＳ Ｐゴシック" pitchFamily="34" charset="-128"/>
              </a:rPr>
              <a:t> fire, chemical, and radioactivity).  </a:t>
            </a:r>
          </a:p>
          <a:p>
            <a:pPr marL="171444" indent="-171444">
              <a:buFontTx/>
              <a:buChar char="•"/>
            </a:pPr>
            <a:r>
              <a:rPr lang="en-US" i="0" dirty="0" smtClean="0">
                <a:ea typeface="ＭＳ Ｐゴシック" pitchFamily="34" charset="-128"/>
              </a:rPr>
              <a:t>These aircraft are ideally suited for many uses.  </a:t>
            </a:r>
            <a:r>
              <a:rPr lang="en-US" b="0" i="0" dirty="0" smtClean="0">
                <a:solidFill>
                  <a:schemeClr val="tx1"/>
                </a:solidFill>
                <a:ea typeface="ＭＳ Ｐゴシック" pitchFamily="34" charset="-128"/>
              </a:rPr>
              <a:t>Trying</a:t>
            </a:r>
            <a:r>
              <a:rPr lang="en-US" b="0" i="0" baseline="0" dirty="0" smtClean="0">
                <a:solidFill>
                  <a:schemeClr val="tx1"/>
                </a:solidFill>
                <a:ea typeface="ＭＳ Ｐゴシック" pitchFamily="34" charset="-128"/>
              </a:rPr>
              <a:t> to list all the various uses of UAS would be a very long process.  </a:t>
            </a:r>
            <a:endParaRPr lang="en-US" b="0" i="0" dirty="0" smtClean="0">
              <a:solidFill>
                <a:schemeClr val="tx1"/>
              </a:solidFill>
              <a:ea typeface="ＭＳ Ｐゴシック" pitchFamily="34" charset="-128"/>
            </a:endParaRPr>
          </a:p>
          <a:p>
            <a:pPr marL="171444" indent="-171444">
              <a:buFontTx/>
              <a:buChar char="•"/>
            </a:pPr>
            <a:r>
              <a:rPr lang="en-US" i="0" dirty="0" smtClean="0">
                <a:solidFill>
                  <a:schemeClr val="tx1"/>
                </a:solidFill>
                <a:ea typeface="ＭＳ Ｐゴシック" pitchFamily="34" charset="-128"/>
              </a:rPr>
              <a:t>UAS are often far less expensive than manned aircraft to do the same job.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marL="166688" indent="-166688">
              <a:spcBef>
                <a:spcPct val="0"/>
              </a:spcBef>
              <a:buFontTx/>
              <a:buChar char="•"/>
            </a:pPr>
            <a:r>
              <a:rPr lang="en-US" altLang="en-US" dirty="0" smtClean="0"/>
              <a:t>By statute, the FAA has exclusive authority to manage the airspace and civil aircraft operations.  </a:t>
            </a:r>
          </a:p>
          <a:p>
            <a:pPr marL="166688" lvl="1" indent="-166688">
              <a:spcBef>
                <a:spcPct val="0"/>
              </a:spcBef>
              <a:buFontTx/>
              <a:buChar char="•"/>
            </a:pPr>
            <a:r>
              <a:rPr lang="en-US" altLang="en-US" smtClean="0"/>
              <a:t>The </a:t>
            </a:r>
            <a:r>
              <a:rPr lang="en-US" altLang="en-US" dirty="0" smtClean="0"/>
              <a:t>same statute defines “aircraft” as “any contrivance invented, used, or designed to navigate, or fly in, the air.”   This includes UAS and model aircraft.</a:t>
            </a:r>
          </a:p>
          <a:p>
            <a:pPr marL="171444" indent="-171444">
              <a:buFontTx/>
              <a:buChar char="•"/>
            </a:pPr>
            <a:r>
              <a:rPr lang="en-US" dirty="0" smtClean="0"/>
              <a:t>There </a:t>
            </a:r>
            <a:r>
              <a:rPr lang="en-US" dirty="0" smtClean="0"/>
              <a:t>are several regulations that state</a:t>
            </a:r>
            <a:r>
              <a:rPr lang="en-US" baseline="0" dirty="0" smtClean="0"/>
              <a:t> “no person may operate an aircraft unless…” </a:t>
            </a:r>
            <a:r>
              <a:rPr lang="en-US" altLang="en-US" dirty="0" smtClean="0"/>
              <a:t>So, because UAS meet the definition of “aircraft” they must follow these rules. </a:t>
            </a:r>
          </a:p>
          <a:p>
            <a:pPr marL="171444" indent="-171444">
              <a:buFontTx/>
              <a:buChar char="•"/>
            </a:pPr>
            <a:r>
              <a:rPr lang="en-US" dirty="0" smtClean="0"/>
              <a:t>There </a:t>
            </a:r>
            <a:r>
              <a:rPr lang="en-US" dirty="0" smtClean="0"/>
              <a:t>are </a:t>
            </a:r>
            <a:r>
              <a:rPr lang="en-US" dirty="0" smtClean="0"/>
              <a:t>state,</a:t>
            </a:r>
            <a:r>
              <a:rPr lang="en-US" baseline="0" dirty="0" smtClean="0"/>
              <a:t> </a:t>
            </a:r>
            <a:r>
              <a:rPr lang="en-US" dirty="0" smtClean="0"/>
              <a:t>local, or </a:t>
            </a:r>
            <a:r>
              <a:rPr lang="en-US" dirty="0" err="1" smtClean="0"/>
              <a:t>triabl</a:t>
            </a:r>
            <a:r>
              <a:rPr lang="en-US" dirty="0" smtClean="0"/>
              <a:t> </a:t>
            </a:r>
            <a:r>
              <a:rPr lang="en-US" dirty="0" smtClean="0"/>
              <a:t>restrictions that do impact some UAS </a:t>
            </a:r>
            <a:r>
              <a:rPr lang="en-US" dirty="0" smtClean="0"/>
              <a:t>operations – such as</a:t>
            </a:r>
            <a:r>
              <a:rPr lang="en-US" baseline="0" dirty="0" smtClean="0"/>
              <a:t> limits on where you can launch or land UAS</a:t>
            </a:r>
            <a:r>
              <a:rPr lang="en-US" dirty="0" smtClean="0"/>
              <a:t>.  </a:t>
            </a:r>
            <a:r>
              <a:rPr lang="en-US" dirty="0" smtClean="0"/>
              <a:t>Like the TV man used to say “Check local listings</a:t>
            </a:r>
            <a:r>
              <a:rPr lang="en-US" dirty="0" smtClean="0"/>
              <a:t>”</a:t>
            </a:r>
          </a:p>
          <a:p>
            <a:pPr marL="171444" indent="-171444">
              <a:buFontTx/>
              <a:buChar char="•"/>
            </a:pPr>
            <a:endParaRPr lang="en-US" dirty="0" smtClean="0"/>
          </a:p>
          <a:p>
            <a:pPr marL="171444" indent="-171444">
              <a:buFontTx/>
              <a:buChar char="•"/>
            </a:pPr>
            <a:r>
              <a:rPr lang="en-US" dirty="0" smtClean="0"/>
              <a:t>49 USC 40103: Sovereignty</a:t>
            </a:r>
            <a:r>
              <a:rPr lang="en-US" baseline="0" dirty="0" smtClean="0"/>
              <a:t> and use of airspace</a:t>
            </a:r>
          </a:p>
          <a:p>
            <a:pPr marL="628644" lvl="1" indent="-171444">
              <a:buFontTx/>
              <a:buChar char="•"/>
            </a:pPr>
            <a:r>
              <a:rPr lang="en-US" baseline="0" dirty="0" smtClean="0"/>
              <a:t>40103 (1) (a): the United States government has exclusive sovereignty of airspace of the United States</a:t>
            </a:r>
          </a:p>
          <a:p>
            <a:pPr marL="171444" lvl="0" indent="-171444">
              <a:buFontTx/>
              <a:buChar char="•"/>
            </a:pPr>
            <a:r>
              <a:rPr lang="en-US" baseline="0" dirty="0" smtClean="0"/>
              <a:t>49 USC 40102: Definitions</a:t>
            </a:r>
          </a:p>
          <a:p>
            <a:pPr marL="628644" lvl="1" indent="-171444">
              <a:buFontTx/>
              <a:buChar char="•"/>
            </a:pPr>
            <a:r>
              <a:rPr lang="en-US" baseline="0" dirty="0" smtClean="0"/>
              <a:t>40102 (a) (6): </a:t>
            </a:r>
            <a:r>
              <a:rPr lang="en-US" sz="1200" b="0" i="0" kern="1200" dirty="0" smtClean="0">
                <a:solidFill>
                  <a:schemeClr val="tx1"/>
                </a:solidFill>
                <a:effectLst/>
                <a:latin typeface="+mn-lt"/>
                <a:ea typeface="+mn-ea"/>
                <a:cs typeface="+mn-cs"/>
              </a:rPr>
              <a:t>“aircraft” means any contrivance invented, used, or designed to navigate, or fly in, the air.</a:t>
            </a:r>
          </a:p>
          <a:p>
            <a:pPr marL="171444" lvl="0" indent="-171444">
              <a:buFontTx/>
              <a:buChar char="•"/>
            </a:pPr>
            <a:r>
              <a:rPr lang="en-US" sz="1200" b="0" i="0" kern="1200" dirty="0" smtClean="0">
                <a:solidFill>
                  <a:schemeClr val="tx1"/>
                </a:solidFill>
                <a:effectLst/>
                <a:latin typeface="+mn-lt"/>
                <a:ea typeface="+mn-ea"/>
                <a:cs typeface="+mn-cs"/>
              </a:rPr>
              <a:t>14 CFR 1.1: </a:t>
            </a:r>
            <a:r>
              <a:rPr lang="en-US" sz="1200" b="0" i="1" kern="1200" dirty="0" smtClean="0">
                <a:solidFill>
                  <a:schemeClr val="tx1"/>
                </a:solidFill>
                <a:effectLst/>
                <a:latin typeface="+mn-lt"/>
                <a:ea typeface="+mn-ea"/>
                <a:cs typeface="+mn-cs"/>
              </a:rPr>
              <a:t>Unmanned aircraft</a:t>
            </a:r>
            <a:r>
              <a:rPr lang="en-US" sz="1200" b="0" i="0" kern="1200" dirty="0" smtClean="0">
                <a:solidFill>
                  <a:schemeClr val="tx1"/>
                </a:solidFill>
                <a:effectLst/>
                <a:latin typeface="+mn-lt"/>
                <a:ea typeface="+mn-ea"/>
                <a:cs typeface="+mn-cs"/>
              </a:rPr>
              <a:t> means an aircraft operated without the possibility of direct human intervention from within or on the aircraft.</a:t>
            </a:r>
          </a:p>
          <a:p>
            <a:pPr marL="171444" lvl="0" indent="-171444">
              <a:buFontTx/>
              <a:buChar char="•"/>
            </a:pPr>
            <a:r>
              <a:rPr lang="en-US" sz="1200" b="0" i="0" kern="1200" dirty="0" smtClean="0">
                <a:solidFill>
                  <a:schemeClr val="tx1"/>
                </a:solidFill>
                <a:effectLst/>
                <a:latin typeface="+mn-lt"/>
                <a:ea typeface="+mn-ea"/>
                <a:cs typeface="+mn-cs"/>
              </a:rPr>
              <a:t>PL 112-95</a:t>
            </a:r>
            <a:r>
              <a:rPr lang="en-US" sz="1200" b="0" i="0" kern="1200" baseline="0" dirty="0" smtClean="0">
                <a:solidFill>
                  <a:schemeClr val="tx1"/>
                </a:solidFill>
                <a:effectLst/>
                <a:latin typeface="+mn-lt"/>
                <a:ea typeface="+mn-ea"/>
                <a:cs typeface="+mn-cs"/>
              </a:rPr>
              <a:t> 331: definitions of UAS as determined by Congress</a:t>
            </a:r>
          </a:p>
          <a:p>
            <a:pPr marL="171444" lvl="0" indent="-171444">
              <a:buFontTx/>
              <a:buChar char="•"/>
            </a:pPr>
            <a:r>
              <a:rPr lang="en-US" sz="1200" b="0" i="0" kern="1200" baseline="0" dirty="0" smtClean="0">
                <a:solidFill>
                  <a:schemeClr val="tx1"/>
                </a:solidFill>
                <a:effectLst/>
                <a:latin typeface="+mn-lt"/>
                <a:ea typeface="+mn-ea"/>
                <a:cs typeface="+mn-cs"/>
              </a:rPr>
              <a:t>PL 112-95 336: Special rule for model aircraft (now also regulated in Title 14 CFR Part 101)  </a:t>
            </a:r>
            <a:endParaRPr lang="en-US" dirty="0" smtClean="0"/>
          </a:p>
          <a:p>
            <a:pPr marL="171444" indent="-171444">
              <a:buFontTx/>
              <a:buChar char="•"/>
            </a:pPr>
            <a:endParaRPr lang="en-US" dirty="0"/>
          </a:p>
        </p:txBody>
      </p:sp>
      <p:sp>
        <p:nvSpPr>
          <p:cNvPr id="41988" name="Slide Number Placeholder 3"/>
          <p:cNvSpPr>
            <a:spLocks noGrp="1"/>
          </p:cNvSpPr>
          <p:nvPr>
            <p:ph type="sldNum" sz="quarter" idx="5"/>
          </p:nvPr>
        </p:nvSpPr>
        <p:spPr>
          <a:noFill/>
        </p:spPr>
        <p:txBody>
          <a:bodyPr/>
          <a:lstStyle>
            <a:lvl1pPr defTabSz="911191" eaLnBrk="0" hangingPunct="0">
              <a:defRPr sz="2400">
                <a:solidFill>
                  <a:schemeClr val="tx1"/>
                </a:solidFill>
                <a:latin typeface="Arial" charset="0"/>
              </a:defRPr>
            </a:lvl1pPr>
            <a:lvl2pPr marL="742923" indent="-285739" defTabSz="911191" eaLnBrk="0" hangingPunct="0">
              <a:defRPr sz="2400">
                <a:solidFill>
                  <a:schemeClr val="tx1"/>
                </a:solidFill>
                <a:latin typeface="Arial" charset="0"/>
              </a:defRPr>
            </a:lvl2pPr>
            <a:lvl3pPr marL="1142957" indent="-228591" defTabSz="911191" eaLnBrk="0" hangingPunct="0">
              <a:defRPr sz="2400">
                <a:solidFill>
                  <a:schemeClr val="tx1"/>
                </a:solidFill>
                <a:latin typeface="Arial" charset="0"/>
              </a:defRPr>
            </a:lvl3pPr>
            <a:lvl4pPr marL="1600141" indent="-228591" defTabSz="911191" eaLnBrk="0" hangingPunct="0">
              <a:defRPr sz="2400">
                <a:solidFill>
                  <a:schemeClr val="tx1"/>
                </a:solidFill>
                <a:latin typeface="Arial" charset="0"/>
              </a:defRPr>
            </a:lvl4pPr>
            <a:lvl5pPr marL="2057324" indent="-228591" defTabSz="911191" eaLnBrk="0" hangingPunct="0">
              <a:defRPr sz="2400">
                <a:solidFill>
                  <a:schemeClr val="tx1"/>
                </a:solidFill>
                <a:latin typeface="Arial" charset="0"/>
              </a:defRPr>
            </a:lvl5pPr>
            <a:lvl6pPr marL="2514507" indent="-228591" defTabSz="911191" eaLnBrk="0" fontAlgn="base" hangingPunct="0">
              <a:spcBef>
                <a:spcPct val="50000"/>
              </a:spcBef>
              <a:spcAft>
                <a:spcPct val="0"/>
              </a:spcAft>
              <a:buChar char="•"/>
              <a:defRPr sz="2400">
                <a:solidFill>
                  <a:schemeClr val="tx1"/>
                </a:solidFill>
                <a:latin typeface="Arial" charset="0"/>
              </a:defRPr>
            </a:lvl6pPr>
            <a:lvl7pPr marL="2971689" indent="-228591" defTabSz="911191" eaLnBrk="0" fontAlgn="base" hangingPunct="0">
              <a:spcBef>
                <a:spcPct val="50000"/>
              </a:spcBef>
              <a:spcAft>
                <a:spcPct val="0"/>
              </a:spcAft>
              <a:buChar char="•"/>
              <a:defRPr sz="2400">
                <a:solidFill>
                  <a:schemeClr val="tx1"/>
                </a:solidFill>
                <a:latin typeface="Arial" charset="0"/>
              </a:defRPr>
            </a:lvl7pPr>
            <a:lvl8pPr marL="3428872" indent="-228591" defTabSz="911191" eaLnBrk="0" fontAlgn="base" hangingPunct="0">
              <a:spcBef>
                <a:spcPct val="50000"/>
              </a:spcBef>
              <a:spcAft>
                <a:spcPct val="0"/>
              </a:spcAft>
              <a:buChar char="•"/>
              <a:defRPr sz="2400">
                <a:solidFill>
                  <a:schemeClr val="tx1"/>
                </a:solidFill>
                <a:latin typeface="Arial" charset="0"/>
              </a:defRPr>
            </a:lvl8pPr>
            <a:lvl9pPr marL="3886055" indent="-228591" defTabSz="911191" eaLnBrk="0" fontAlgn="base" hangingPunct="0">
              <a:spcBef>
                <a:spcPct val="50000"/>
              </a:spcBef>
              <a:spcAft>
                <a:spcPct val="0"/>
              </a:spcAft>
              <a:buChar char="•"/>
              <a:defRPr sz="2400">
                <a:solidFill>
                  <a:schemeClr val="tx1"/>
                </a:solidFill>
                <a:latin typeface="Arial" charset="0"/>
              </a:defRPr>
            </a:lvl9pPr>
          </a:lstStyle>
          <a:p>
            <a:pPr eaLnBrk="1" hangingPunct="1"/>
            <a:fld id="{39CB26ED-AE6C-4FEC-B01B-ECC9270345B2}" type="slidenum">
              <a:rPr lang="en-US" sz="1200">
                <a:latin typeface="Times New Roman" pitchFamily="18" charset="0"/>
              </a:rPr>
              <a:pPr eaLnBrk="1" hangingPunct="1"/>
              <a:t>5</a:t>
            </a:fld>
            <a:endParaRPr 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Interpretation of the Special Rule for Model Aircraft Published in the Federal Register – June 2014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FAA Modernization and Reform Act of 2012 redefined “model aircraft” – Section 336</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Interpretive Rule published to clarify to public meaning of the Law and regulations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Law requires notification of airport when model aircraft operated within 5 miles of published airport center</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Received more than 33,000 public comments following publication to the Federal Register</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FAA published Advisory Circular 91.57A on September 2, 2015 to ensure guidance to model aircraft users is in line with Section 336 and the FAA’s Interpretation (this replaces AC 91-57)</a:t>
            </a:r>
          </a:p>
          <a:p>
            <a:pPr marL="172035" indent="-172035">
              <a:buFontTx/>
              <a:buChar char="•"/>
            </a:pPr>
            <a:endParaRPr lang="en-US" i="0" baseline="0" dirty="0" smtClean="0"/>
          </a:p>
          <a:p>
            <a:pPr marL="172035" indent="-172035">
              <a:buFontTx/>
              <a:buChar char="•"/>
            </a:pPr>
            <a:endParaRPr lang="en-US" i="0" baseline="0" dirty="0" smtClean="0"/>
          </a:p>
        </p:txBody>
      </p:sp>
      <p:sp>
        <p:nvSpPr>
          <p:cNvPr id="4" name="Slide Number Placeholder 3"/>
          <p:cNvSpPr>
            <a:spLocks noGrp="1"/>
          </p:cNvSpPr>
          <p:nvPr>
            <p:ph type="sldNum" sz="quarter" idx="10"/>
          </p:nvPr>
        </p:nvSpPr>
        <p:spPr/>
        <p:txBody>
          <a:bodyPr/>
          <a:lstStyle/>
          <a:p>
            <a:fld id="{8F1EA51F-D7FC-4C79-9A9B-245C82146416}"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4339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4" indent="-171444">
              <a:buFont typeface="Arial" panose="020B0604020202020204" pitchFamily="34" charset="0"/>
              <a:buChar char="•"/>
            </a:pPr>
            <a:r>
              <a:rPr lang="en-US" dirty="0" smtClean="0"/>
              <a:t>Not a new regulation – interpreting the language</a:t>
            </a:r>
            <a:r>
              <a:rPr lang="en-US" baseline="0" dirty="0" smtClean="0"/>
              <a:t> of section 336 so that everyone will have a common understanding of the law and existing rules</a:t>
            </a:r>
          </a:p>
          <a:p>
            <a:pPr marL="628627" lvl="1" indent="-171444">
              <a:buFont typeface="Arial" panose="020B0604020202020204" pitchFamily="34" charset="0"/>
              <a:buChar char="•"/>
            </a:pPr>
            <a:r>
              <a:rPr lang="en-US" baseline="0" dirty="0" smtClean="0"/>
              <a:t>Strictly for hobby or recreation – no business or financial gain, or incidental to a business</a:t>
            </a:r>
          </a:p>
          <a:p>
            <a:pPr marL="628627" lvl="1" indent="-171444">
              <a:buFont typeface="Arial" panose="020B0604020202020204" pitchFamily="34" charset="0"/>
              <a:buChar char="•"/>
            </a:pPr>
            <a:r>
              <a:rPr lang="en-US" baseline="0" dirty="0" smtClean="0"/>
              <a:t>Must notify ATC when flying within 5 miles of an airport with a tower</a:t>
            </a:r>
          </a:p>
          <a:p>
            <a:pPr marL="1085809" lvl="2" indent="-171444">
              <a:buFont typeface="Arial" panose="020B0604020202020204" pitchFamily="34" charset="0"/>
              <a:buChar char="•"/>
            </a:pPr>
            <a:r>
              <a:rPr lang="en-US" baseline="0" dirty="0" smtClean="0"/>
              <a:t>Flying over the objection of ATC or airport operators may be considered endangering the safety of the NAS</a:t>
            </a:r>
          </a:p>
          <a:p>
            <a:pPr marL="171444" indent="-171444">
              <a:buFont typeface="Arial" panose="020B0604020202020204" pitchFamily="34" charset="0"/>
              <a:buChar char="•"/>
            </a:pPr>
            <a:r>
              <a:rPr lang="en-US" baseline="0" dirty="0" smtClean="0"/>
              <a:t>FAA expects modelers to know the FAA’s existing safety regulations – intended to prevent endangerment to safety</a:t>
            </a:r>
          </a:p>
          <a:p>
            <a:pPr marL="628627" lvl="1" indent="-171444">
              <a:buFont typeface="Arial" panose="020B0604020202020204" pitchFamily="34" charset="0"/>
              <a:buChar char="•"/>
            </a:pPr>
            <a:r>
              <a:rPr lang="en-US" baseline="0" dirty="0" smtClean="0"/>
              <a:t>Does not limit the FAA’s authority to take enforcement action against those who endanger the safety of the NAS</a:t>
            </a:r>
          </a:p>
          <a:p>
            <a:pPr marL="171444" indent="-171444">
              <a:buFont typeface="Arial" panose="020B0604020202020204" pitchFamily="34" charset="0"/>
              <a:buChar char="•"/>
            </a:pPr>
            <a:r>
              <a:rPr lang="en-US" baseline="0" dirty="0" smtClean="0"/>
              <a:t>FAA will investigate reported incidents and determine if enforcement is necessary</a:t>
            </a:r>
          </a:p>
          <a:p>
            <a:pPr marL="628627" lvl="1" indent="-171444">
              <a:buFont typeface="Arial" panose="020B0604020202020204" pitchFamily="34" charset="0"/>
              <a:buChar char="•"/>
            </a:pPr>
            <a:r>
              <a:rPr lang="en-US" baseline="0" dirty="0" smtClean="0"/>
              <a:t>Goal to make sure inspectors give standard information on how to comply with regulations</a:t>
            </a:r>
          </a:p>
          <a:p>
            <a:pPr marL="164340" indent="-171444">
              <a:buFont typeface="Arial" panose="020B0604020202020204" pitchFamily="34" charset="0"/>
              <a:buChar char="•"/>
            </a:pPr>
            <a:r>
              <a:rPr lang="en-US" baseline="0" dirty="0" smtClean="0"/>
              <a:t>Full Interpretation of the Special Rule for Model Aircraft can also be found on the FAA’s UAS Integration website – www.faa.gov/uas/regulations_policies </a:t>
            </a:r>
            <a:endParaRPr lang="en-US"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1222464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DOT and the FAA want this promising segment of the aviation industry to thrive, while encouraging a culture of accountability and responsibility among UAS operators that mirrors that of the larger aviation community. Greater accountability will help protect innovation, which is in danger of being undermined by reckless behavior.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Registration promotes responsible use and helps to foster innovation by making the registration requirements less burdensome on commercial UAS operators flying under a Section 333 exemption</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October 2015, the FAA announced a task force to develop recommendations for a small UAS registration process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Task Force met for three days in November 2015, delivering its final recommendation report on November 20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FAA published an Interim Final Rule on December 14</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Full details are available at </a:t>
            </a:r>
            <a:r>
              <a:rPr lang="en-US" sz="1200" u="sng" kern="1200" dirty="0" smtClean="0">
                <a:solidFill>
                  <a:schemeClr val="tx1"/>
                </a:solidFill>
                <a:effectLst/>
                <a:latin typeface="+mn-lt"/>
                <a:ea typeface="+mn-ea"/>
                <a:cs typeface="+mn-cs"/>
                <a:hlinkClick r:id="rId3"/>
              </a:rPr>
              <a:t>www.faa.gov/uas/registration</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All UAS between 0.55 and 55 pounds must be registered through the online system and be marked with the registration number</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Hobby operators can register once and apply registration number to multiple aircraft; commercial/public operators must register each small UAS separately and apply registration number to each aircraft</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Hobby registration opened December 21</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Commercial registration opened March 31, 2016.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 of the end of September, more than 550,000 people had registered with the FAA using the online system</a:t>
            </a:r>
            <a:endParaRPr lang="en-US" sz="11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9</a:t>
            </a:fld>
            <a:endParaRPr lang="en-US" dirty="0"/>
          </a:p>
        </p:txBody>
      </p:sp>
    </p:spTree>
    <p:extLst>
      <p:ext uri="{BB962C8B-B14F-4D97-AF65-F5344CB8AC3E}">
        <p14:creationId xmlns:p14="http://schemas.microsoft.com/office/powerpoint/2010/main" val="2770368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 June 21, 2016, the Department of Transportation’s Federal Aviation Administration finalized the first operational rules for routine commercial use of small unmanned aircraft systems (UAS or “drones”), opening pathways towards fully integrating UAS into the nation’s airspace.</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new rule offers safety regulations for unmanned aircraft drones weighing less than 55 pounds that are conducting non-hobbyist operations.</a:t>
            </a:r>
            <a:endParaRPr lang="en-US" sz="11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Part 107 will not apply to model aircraft.  Model aircraft operators must continue to satisfy all the criteria specified in Section 336 of Public Law 112-95 (which will now be codified in Part 101), including the stipulation they be operated only for hobby or recreational purposes</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Part 107 allows routine access for certain small UAS operations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process largely replaces the Section 333 grant of exemption process for commercial or public UAS operators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goes into effect sixty days after it is published</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Current Section 333 operators may operate under the conditions and limitations of their Section 333 or they may operate under the requirements of 107</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They may not mix-and-match from the rules – if they remain under 333, they must follow all the conditions of 333, including the requirement that the PIC be a certificated airman (of a manned aircraft)</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Under 107, a non-recreational operator is required to:</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Hold a Remote Pilot Certificate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Be 16 years or older</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Pass TSA vetting</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rule does not change any of the guidance or regulations for hobby aircraft</a:t>
            </a:r>
            <a:endParaRPr lang="en-US" sz="11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10</a:t>
            </a:fld>
            <a:endParaRPr lang="en-US" dirty="0"/>
          </a:p>
        </p:txBody>
      </p:sp>
    </p:spTree>
    <p:extLst>
      <p:ext uri="{BB962C8B-B14F-4D97-AF65-F5344CB8AC3E}">
        <p14:creationId xmlns:p14="http://schemas.microsoft.com/office/powerpoint/2010/main" val="42861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2693194"/>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6918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pic>
        <p:nvPicPr>
          <p:cNvPr id="10242"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4082" b="4255"/>
          <a:stretch/>
        </p:blipFill>
        <p:spPr bwMode="auto">
          <a:xfrm>
            <a:off x="5257800" y="0"/>
            <a:ext cx="435236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051"/>
          <p:cNvSpPr txBox="1">
            <a:spLocks noChangeArrowheads="1"/>
          </p:cNvSpPr>
          <p:nvPr userDrawn="1"/>
        </p:nvSpPr>
        <p:spPr bwMode="auto">
          <a:xfrm>
            <a:off x="139535" y="4364182"/>
            <a:ext cx="524889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1371600" algn="l"/>
              </a:tabLst>
              <a:defRPr/>
            </a:pPr>
            <a:r>
              <a:rPr kumimoji="0" lang="en-US" sz="1600" b="1" i="0" u="none" strike="noStrike" kern="1200" cap="none" spc="0" normalizeH="0" baseline="0" noProof="0" dirty="0" smtClean="0">
                <a:ln>
                  <a:noFill/>
                </a:ln>
                <a:solidFill>
                  <a:srgbClr val="1D2F68"/>
                </a:solidFill>
                <a:effectLst/>
                <a:uLnTx/>
                <a:uFillTx/>
                <a:latin typeface="Arial"/>
                <a:ea typeface="+mn-ea"/>
                <a:cs typeface="+mn-cs"/>
              </a:rPr>
              <a:t>Presented to</a:t>
            </a:r>
            <a:r>
              <a:rPr kumimoji="0" lang="en-US" sz="1600" b="1" i="0" u="none" strike="noStrike" kern="1200" cap="none" spc="0" normalizeH="0" baseline="0" noProof="0" dirty="0" smtClean="0">
                <a:ln>
                  <a:noFill/>
                </a:ln>
                <a:solidFill>
                  <a:srgbClr val="1D2F68"/>
                </a:solidFill>
                <a:effectLst/>
                <a:uLnTx/>
                <a:uFillTx/>
                <a:latin typeface="Arial"/>
                <a:ea typeface="+mn-ea"/>
                <a:cs typeface="+mn-cs"/>
              </a:rPr>
              <a:t>: </a:t>
            </a:r>
            <a:r>
              <a:rPr kumimoji="0" lang="en-US" sz="1600" b="0" i="0" u="none" strike="noStrike" kern="1200" cap="none" spc="0" normalizeH="0" baseline="0" noProof="0" dirty="0" smtClean="0">
                <a:ln>
                  <a:noFill/>
                </a:ln>
                <a:solidFill>
                  <a:srgbClr val="1D2F68"/>
                </a:solidFill>
                <a:effectLst/>
                <a:uLnTx/>
                <a:uFillTx/>
                <a:latin typeface="Arial"/>
                <a:ea typeface="+mn-ea"/>
                <a:cs typeface="+mn-cs"/>
              </a:rPr>
              <a:t>National Tribal Transportation 	Conference</a:t>
            </a:r>
            <a:endParaRPr kumimoji="0" lang="en-US" sz="1600" b="0" i="0" u="none" strike="noStrike" kern="1200" cap="none" spc="0" normalizeH="0" baseline="0" noProof="0" dirty="0" smtClean="0">
              <a:ln>
                <a:noFill/>
              </a:ln>
              <a:solidFill>
                <a:srgbClr val="1D2F6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71600" algn="l"/>
              </a:tabLst>
              <a:defRPr/>
            </a:pPr>
            <a:endParaRPr kumimoji="0" lang="en-US" sz="1600" b="1" i="0" u="none" strike="noStrike" kern="1200" cap="none" spc="0" normalizeH="0" baseline="0" noProof="0" dirty="0" smtClean="0">
              <a:ln>
                <a:noFill/>
              </a:ln>
              <a:solidFill>
                <a:srgbClr val="1D2F6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71600" algn="l"/>
              </a:tabLst>
              <a:defRPr/>
            </a:pPr>
            <a:r>
              <a:rPr kumimoji="0" lang="en-US" sz="1600" b="1" i="0" u="none" strike="noStrike" kern="1200" cap="none" spc="0" normalizeH="0" baseline="0" noProof="0" dirty="0" smtClean="0">
                <a:ln>
                  <a:noFill/>
                </a:ln>
                <a:solidFill>
                  <a:srgbClr val="1D2F68"/>
                </a:solidFill>
                <a:effectLst/>
                <a:uLnTx/>
                <a:uFillTx/>
                <a:latin typeface="Arial"/>
                <a:ea typeface="+mn-ea"/>
                <a:cs typeface="+mn-cs"/>
              </a:rPr>
              <a:t>Presented by</a:t>
            </a:r>
            <a:r>
              <a:rPr kumimoji="0" lang="en-US" sz="1600" b="1" i="0" u="none" strike="noStrike" kern="1200" cap="none" spc="0" normalizeH="0" baseline="0" noProof="0" dirty="0" smtClean="0">
                <a:ln>
                  <a:noFill/>
                </a:ln>
                <a:solidFill>
                  <a:srgbClr val="1D2F68"/>
                </a:solidFill>
                <a:effectLst/>
                <a:uLnTx/>
                <a:uFillTx/>
                <a:latin typeface="Arial"/>
                <a:ea typeface="+mn-ea"/>
                <a:cs typeface="+mn-cs"/>
              </a:rPr>
              <a:t>: </a:t>
            </a:r>
            <a:r>
              <a:rPr kumimoji="0" lang="en-US" sz="1600" b="0" i="0" u="none" strike="noStrike" kern="1200" cap="none" spc="0" normalizeH="0" baseline="0" noProof="0" dirty="0" smtClean="0">
                <a:ln>
                  <a:noFill/>
                </a:ln>
                <a:solidFill>
                  <a:srgbClr val="1D2F68"/>
                </a:solidFill>
                <a:effectLst/>
                <a:uLnTx/>
                <a:uFillTx/>
                <a:latin typeface="Arial"/>
                <a:ea typeface="+mn-ea"/>
                <a:cs typeface="+mn-cs"/>
              </a:rPr>
              <a:t>Robert Winn, Aviation Safety Inspector, 	Unmanned Aircraft Systems Office</a:t>
            </a:r>
            <a:endParaRPr kumimoji="0" lang="en-US" sz="1600" b="1" i="0" u="none" strike="noStrike" kern="1200" cap="none" spc="0" normalizeH="0" baseline="0" noProof="0" dirty="0" smtClean="0">
              <a:ln>
                <a:noFill/>
              </a:ln>
              <a:solidFill>
                <a:srgbClr val="1D2F6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71600" algn="l"/>
              </a:tabLst>
              <a:defRPr/>
            </a:pPr>
            <a:endParaRPr kumimoji="0" lang="en-US" sz="1600" b="1" i="0" u="none" strike="noStrike" kern="1200" cap="none" spc="0" normalizeH="0" baseline="0" noProof="0" dirty="0" smtClean="0">
              <a:ln>
                <a:noFill/>
              </a:ln>
              <a:solidFill>
                <a:srgbClr val="1D2F68"/>
              </a:solidFill>
              <a:effectLst/>
              <a:uLnTx/>
              <a:uFillTx/>
              <a:latin typeface="Arial"/>
              <a:ea typeface="+mn-ea"/>
              <a:cs typeface="+mn-cs"/>
            </a:endParaRPr>
          </a:p>
          <a:p>
            <a:pPr marL="1371600" marR="0" lvl="0" indent="-137160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1D2F68"/>
                </a:solidFill>
                <a:effectLst/>
                <a:uLnTx/>
                <a:uFillTx/>
                <a:latin typeface="Arial"/>
                <a:ea typeface="+mn-ea"/>
                <a:cs typeface="+mn-cs"/>
              </a:rPr>
              <a:t>Date:	</a:t>
            </a:r>
            <a:r>
              <a:rPr kumimoji="0" lang="en-US" sz="1600" b="0" i="0" u="none" strike="noStrike" kern="1200" cap="none" spc="0" normalizeH="0" baseline="0" noProof="0" dirty="0" smtClean="0">
                <a:ln>
                  <a:noFill/>
                </a:ln>
                <a:solidFill>
                  <a:srgbClr val="1D2F68"/>
                </a:solidFill>
                <a:effectLst/>
                <a:uLnTx/>
                <a:uFillTx/>
                <a:latin typeface="Arial"/>
                <a:ea typeface="+mn-ea"/>
                <a:cs typeface="+mn-cs"/>
              </a:rPr>
              <a:t>October 4, 2016</a:t>
            </a:r>
            <a:endParaRPr kumimoji="0" lang="en-US" sz="1600" b="0" i="0" u="none" strike="noStrike" kern="1200" cap="none" spc="0" normalizeH="0" baseline="0" noProof="0" dirty="0" smtClean="0">
              <a:ln>
                <a:noFill/>
              </a:ln>
              <a:solidFill>
                <a:srgbClr val="1D2F68"/>
              </a:solidFill>
              <a:effectLst/>
              <a:uLnTx/>
              <a:uFillTx/>
              <a:latin typeface="Arial"/>
              <a:ea typeface="+mn-ea"/>
              <a:cs typeface="+mn-cs"/>
            </a:endParaRPr>
          </a:p>
        </p:txBody>
      </p:sp>
    </p:spTree>
    <p:extLst>
      <p:ext uri="{BB962C8B-B14F-4D97-AF65-F5344CB8AC3E}">
        <p14:creationId xmlns:p14="http://schemas.microsoft.com/office/powerpoint/2010/main" val="11259944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82852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5943292"/>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4048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541809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41500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282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660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71416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auto">
              <a:spcBef>
                <a:spcPct val="0"/>
              </a:spcBef>
              <a:spcAft>
                <a:spcPts val="0"/>
              </a:spcAft>
              <a:buFontTx/>
              <a:buNone/>
              <a:defRPr sz="1400">
                <a:latin typeface="Times New Roman" pitchFamily="18" charset="0"/>
                <a:cs typeface="+mn-cs"/>
              </a:defRPr>
            </a:lvl1pPr>
          </a:lstStyle>
          <a:p>
            <a:endParaRPr lang="en-US" dirty="0"/>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auto">
              <a:spcBef>
                <a:spcPct val="0"/>
              </a:spcBef>
              <a:spcAft>
                <a:spcPts val="0"/>
              </a:spcAft>
              <a:buFontTx/>
              <a:buNone/>
              <a:defRPr sz="1400">
                <a:latin typeface="Times New Roman" pitchFamily="18" charset="0"/>
                <a:cs typeface="+mn-cs"/>
              </a:defRPr>
            </a:lvl1pPr>
          </a:lstStyle>
          <a:p>
            <a:endParaRPr lang="en-US" dirty="0"/>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a:solidFill>
                  <a:schemeClr val="bg1"/>
                </a:solidFill>
                <a:latin typeface="Times New Roman" pitchFamily="18" charset="0"/>
                <a:cs typeface="+mn-cs"/>
              </a:defRPr>
            </a:lvl1pPr>
          </a:lstStyle>
          <a:p>
            <a:fld id="{CDF58BD2-86B7-47B6-AFD4-34AA5C6F893B}" type="slidenum">
              <a:rPr lang="en-US" smtClean="0"/>
              <a:t>‹#›</a:t>
            </a:fld>
            <a:endParaRPr lang="en-US" dirty="0"/>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grpSp>
        <p:nvGrpSpPr>
          <p:cNvPr id="1032" name="Group 25"/>
          <p:cNvGrpSpPr>
            <a:grpSpLocks/>
          </p:cNvGrpSpPr>
          <p:nvPr/>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85000"/>
                </a:lnSpc>
              </a:pPr>
              <a:r>
                <a:rPr lang="en-US" sz="1200" b="1" dirty="0">
                  <a:solidFill>
                    <a:schemeClr val="bg1"/>
                  </a:solidFill>
                </a:rPr>
                <a:t>Federal Aviation</a:t>
              </a:r>
            </a:p>
            <a:p>
              <a:pPr>
                <a:lnSpc>
                  <a:spcPct val="85000"/>
                </a:lnSpc>
              </a:pPr>
              <a:r>
                <a:rPr lang="en-US" sz="1200" b="1" dirty="0">
                  <a:solidFill>
                    <a:schemeClr val="bg1"/>
                  </a:solidFill>
                </a:rPr>
                <a:t>Administration</a:t>
              </a:r>
            </a:p>
          </p:txBody>
        </p:sp>
      </p:grpSp>
      <p:sp>
        <p:nvSpPr>
          <p:cNvPr id="1033" name="Text Box 29"/>
          <p:cNvSpPr txBox="1">
            <a:spLocks noChangeArrowheads="1"/>
          </p:cNvSpPr>
          <p:nvPr/>
        </p:nvSpPr>
        <p:spPr bwMode="auto">
          <a:xfrm>
            <a:off x="396875" y="6200001"/>
            <a:ext cx="4784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b="1" dirty="0" smtClean="0">
                <a:solidFill>
                  <a:srgbClr val="C0C0C0"/>
                </a:solidFill>
              </a:rPr>
              <a:t>National Tribal Transportation Conference</a:t>
            </a:r>
            <a:endParaRPr lang="en-US" sz="1200" dirty="0">
              <a:solidFill>
                <a:srgbClr val="C0C0C0"/>
              </a:solidFill>
            </a:endParaRPr>
          </a:p>
        </p:txBody>
      </p:sp>
      <p:sp>
        <p:nvSpPr>
          <p:cNvPr id="1035" name="Text Box 33"/>
          <p:cNvSpPr txBox="1">
            <a:spLocks noChangeArrowheads="1"/>
          </p:cNvSpPr>
          <p:nvPr/>
        </p:nvSpPr>
        <p:spPr bwMode="auto">
          <a:xfrm rot="10800000" flipV="1">
            <a:off x="8170863" y="6324600"/>
            <a:ext cx="942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fld id="{BE57A294-C475-4EB4-80AD-4A3D3BD0194F}" type="slidenum">
              <a:rPr lang="en-US" sz="1200" b="1">
                <a:solidFill>
                  <a:srgbClr val="C0C0C0"/>
                </a:solidFill>
              </a:rPr>
              <a:pPr algn="ctr"/>
              <a:t>‹#›</a:t>
            </a:fld>
            <a:endParaRPr lang="en-US" sz="1200" dirty="0">
              <a:solidFill>
                <a:srgbClr val="C0C0C0"/>
              </a:solidFill>
            </a:endParaRPr>
          </a:p>
        </p:txBody>
      </p:sp>
      <p:sp>
        <p:nvSpPr>
          <p:cNvPr id="2" name="TextBox 1"/>
          <p:cNvSpPr txBox="1"/>
          <p:nvPr/>
        </p:nvSpPr>
        <p:spPr>
          <a:xfrm>
            <a:off x="6400800" y="6553200"/>
            <a:ext cx="2308225" cy="53860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C0C0C0"/>
                </a:solidFill>
              </a:rPr>
              <a:t>www.faa.gov/uas</a:t>
            </a:r>
          </a:p>
          <a:p>
            <a:endParaRPr lang="en-US" dirty="0"/>
          </a:p>
        </p:txBody>
      </p:sp>
      <p:sp>
        <p:nvSpPr>
          <p:cNvPr id="15" name="Text Box 29"/>
          <p:cNvSpPr txBox="1">
            <a:spLocks noChangeArrowheads="1"/>
          </p:cNvSpPr>
          <p:nvPr/>
        </p:nvSpPr>
        <p:spPr bwMode="auto">
          <a:xfrm>
            <a:off x="396875" y="6400800"/>
            <a:ext cx="478472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100" b="1" baseline="0" dirty="0" smtClean="0">
                <a:solidFill>
                  <a:srgbClr val="C0C0C0"/>
                </a:solidFill>
              </a:rPr>
              <a:t>October </a:t>
            </a:r>
            <a:r>
              <a:rPr lang="en-US" sz="1100" b="1" baseline="0" dirty="0" smtClean="0">
                <a:solidFill>
                  <a:srgbClr val="C0C0C0"/>
                </a:solidFill>
              </a:rPr>
              <a:t> 4, 2016</a:t>
            </a:r>
            <a:endParaRPr lang="en-US" sz="1100" dirty="0">
              <a:solidFill>
                <a:srgbClr val="C0C0C0"/>
              </a:solidFill>
            </a:endParaRPr>
          </a:p>
        </p:txBody>
      </p:sp>
      <p:pic>
        <p:nvPicPr>
          <p:cNvPr id="16" name="Picture 5" descr="C:\Documents and Settings\Charles\Application Data\Microsoft\Media Catalog\FAAST_PPT_BtmGrphc.bmp"/>
          <p:cNvPicPr>
            <a:picLocks noChangeArrowheads="1"/>
          </p:cNvPicPr>
          <p:nvPr userDrawn="1"/>
        </p:nvPicPr>
        <p:blipFill rotWithShape="1">
          <a:blip r:embed="rId14">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14">
            <a:extLst>
              <a:ext uri="{28A0092B-C50C-407E-A947-70E740481C1C}">
                <a14:useLocalDpi xmlns:a14="http://schemas.microsoft.com/office/drawing/2010/main" val="0"/>
              </a:ext>
            </a:extLst>
          </a:blip>
          <a:srcRect r="9825"/>
          <a:stretch/>
        </p:blipFill>
        <p:spPr bwMode="auto">
          <a:xfrm>
            <a:off x="0"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701" r:id="rId11"/>
  </p:sldLayoutIdLst>
  <p:transition spd="med">
    <p:fade/>
  </p:transition>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pitchFamily="34" charset="0"/>
        </a:defRPr>
      </a:lvl2pPr>
      <a:lvl3pPr algn="l" rtl="0" eaLnBrk="1" fontAlgn="base" hangingPunct="1">
        <a:spcBef>
          <a:spcPct val="0"/>
        </a:spcBef>
        <a:spcAft>
          <a:spcPct val="0"/>
        </a:spcAft>
        <a:defRPr sz="4000" b="1">
          <a:solidFill>
            <a:srgbClr val="1D2F68"/>
          </a:solidFill>
          <a:latin typeface="Arial" pitchFamily="34" charset="0"/>
        </a:defRPr>
      </a:lvl3pPr>
      <a:lvl4pPr algn="l" rtl="0" eaLnBrk="1" fontAlgn="base" hangingPunct="1">
        <a:spcBef>
          <a:spcPct val="0"/>
        </a:spcBef>
        <a:spcAft>
          <a:spcPct val="0"/>
        </a:spcAft>
        <a:defRPr sz="4000" b="1">
          <a:solidFill>
            <a:srgbClr val="1D2F68"/>
          </a:solidFill>
          <a:latin typeface="Arial" pitchFamily="34" charset="0"/>
        </a:defRPr>
      </a:lvl4pPr>
      <a:lvl5pPr algn="l" rtl="0" eaLnBrk="1" fontAlgn="base" hangingPunct="1">
        <a:spcBef>
          <a:spcPct val="0"/>
        </a:spcBef>
        <a:spcAft>
          <a:spcPct val="0"/>
        </a:spcAft>
        <a:defRPr sz="4000" b="1">
          <a:solidFill>
            <a:srgbClr val="1D2F68"/>
          </a:solidFill>
          <a:latin typeface="Arial" pitchFamily="34" charset="0"/>
        </a:defRPr>
      </a:lvl5pPr>
      <a:lvl6pPr marL="457200" algn="l" rtl="0" eaLnBrk="1" fontAlgn="base" hangingPunct="1">
        <a:spcBef>
          <a:spcPct val="0"/>
        </a:spcBef>
        <a:spcAft>
          <a:spcPct val="0"/>
        </a:spcAft>
        <a:defRPr sz="4000" b="1">
          <a:solidFill>
            <a:srgbClr val="1D2F68"/>
          </a:solidFill>
          <a:latin typeface="Arial" pitchFamily="34" charset="0"/>
        </a:defRPr>
      </a:lvl6pPr>
      <a:lvl7pPr marL="914400" algn="l" rtl="0" eaLnBrk="1" fontAlgn="base" hangingPunct="1">
        <a:spcBef>
          <a:spcPct val="0"/>
        </a:spcBef>
        <a:spcAft>
          <a:spcPct val="0"/>
        </a:spcAft>
        <a:defRPr sz="4000" b="1">
          <a:solidFill>
            <a:srgbClr val="1D2F68"/>
          </a:solidFill>
          <a:latin typeface="Arial" pitchFamily="34" charset="0"/>
        </a:defRPr>
      </a:lvl7pPr>
      <a:lvl8pPr marL="1371600" algn="l" rtl="0" eaLnBrk="1" fontAlgn="base" hangingPunct="1">
        <a:spcBef>
          <a:spcPct val="0"/>
        </a:spcBef>
        <a:spcAft>
          <a:spcPct val="0"/>
        </a:spcAft>
        <a:defRPr sz="4000" b="1">
          <a:solidFill>
            <a:srgbClr val="1D2F68"/>
          </a:solidFill>
          <a:latin typeface="Arial" pitchFamily="34" charset="0"/>
        </a:defRPr>
      </a:lvl8pPr>
      <a:lvl9pPr marL="1828800" algn="l" rtl="0" eaLnBrk="1" fontAlgn="base" hangingPunct="1">
        <a:spcBef>
          <a:spcPct val="0"/>
        </a:spcBef>
        <a:spcAft>
          <a:spcPct val="0"/>
        </a:spcAft>
        <a:defRPr sz="4000" b="1">
          <a:solidFill>
            <a:srgbClr val="1D2F68"/>
          </a:solidFill>
          <a:latin typeface="Arial" pitchFamily="34"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faa.gov/uas/request_waiv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hyperlink" Target="http://www.assureuas.org/" TargetMode="External"/><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notesSlide" Target="../notesSlides/notesSlide18.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jp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hyperlink" Target="mailto:UASHelp@faa.gov"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s://www.faa.gov/uas/request_waiver/"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hyperlink" Target="https://www.federalregister.gov/articles/2014/06/25/2014-14948/interpretation-of-the-special-rule-for-model-aircraft"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4983162" cy="1395412"/>
          </a:xfrm>
        </p:spPr>
        <p:txBody>
          <a:bodyPr/>
          <a:lstStyle/>
          <a:p>
            <a:r>
              <a:rPr lang="en-US" sz="4000" dirty="0" smtClean="0"/>
              <a:t>Unmanned Aircraft Systems (UAS) 101</a:t>
            </a:r>
            <a:endParaRPr lang="en-US" sz="4000" dirty="0"/>
          </a:p>
        </p:txBody>
      </p:sp>
    </p:spTree>
    <p:extLst>
      <p:ext uri="{BB962C8B-B14F-4D97-AF65-F5344CB8AC3E}">
        <p14:creationId xmlns:p14="http://schemas.microsoft.com/office/powerpoint/2010/main" val="1029761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Small UAS Rule (Part 107)</a:t>
            </a:r>
            <a:endParaRPr lang="en-US" sz="4000" dirty="0"/>
          </a:p>
        </p:txBody>
      </p:sp>
      <p:sp>
        <p:nvSpPr>
          <p:cNvPr id="3" name="Content Placeholder 2"/>
          <p:cNvSpPr>
            <a:spLocks noGrp="1"/>
          </p:cNvSpPr>
          <p:nvPr>
            <p:ph idx="1"/>
          </p:nvPr>
        </p:nvSpPr>
        <p:spPr>
          <a:xfrm>
            <a:off x="228600" y="1066800"/>
            <a:ext cx="8382000" cy="4543425"/>
          </a:xfrm>
        </p:spPr>
        <p:txBody>
          <a:bodyPr/>
          <a:lstStyle/>
          <a:p>
            <a:r>
              <a:rPr lang="en-US" dirty="0"/>
              <a:t>First rules for routine operation of small UAS (&lt;55 pounds)</a:t>
            </a:r>
          </a:p>
          <a:p>
            <a:r>
              <a:rPr lang="en-US" dirty="0" smtClean="0"/>
              <a:t>Took effect August 29, 2016</a:t>
            </a:r>
          </a:p>
          <a:p>
            <a:r>
              <a:rPr lang="en-US" dirty="0" smtClean="0"/>
              <a:t>Recreational operators may fly under Part 107 or Public Law 112-95 Section 336/Part 101</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21759"/>
            <a:ext cx="2896012" cy="18884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8" descr="http://aerialservicesinc.com/wp-content/uploads/2014/12/DroneGener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6019" y="3962400"/>
            <a:ext cx="2667000" cy="17655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Poin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619" y="3709047"/>
            <a:ext cx="2899923" cy="17011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91357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304800"/>
            <a:ext cx="8839200" cy="609600"/>
          </a:xfrm>
        </p:spPr>
        <p:txBody>
          <a:bodyPr/>
          <a:lstStyle/>
          <a:p>
            <a:pPr eaLnBrk="1" hangingPunct="1"/>
            <a:r>
              <a:rPr lang="en-US" sz="4000" dirty="0" smtClean="0">
                <a:solidFill>
                  <a:srgbClr val="002060"/>
                </a:solidFill>
              </a:rPr>
              <a:t>Part 107 Basics</a:t>
            </a:r>
            <a:endParaRPr lang="en-US" sz="4000" dirty="0" smtClean="0">
              <a:solidFill>
                <a:srgbClr val="002060"/>
              </a:solidFill>
            </a:endParaRPr>
          </a:p>
        </p:txBody>
      </p:sp>
      <p:sp>
        <p:nvSpPr>
          <p:cNvPr id="10243" name="Rectangle 3"/>
          <p:cNvSpPr>
            <a:spLocks noGrp="1" noChangeArrowheads="1"/>
          </p:cNvSpPr>
          <p:nvPr>
            <p:ph idx="1"/>
          </p:nvPr>
        </p:nvSpPr>
        <p:spPr>
          <a:xfrm>
            <a:off x="228600" y="1066801"/>
            <a:ext cx="5410200" cy="4876799"/>
          </a:xfrm>
        </p:spPr>
        <p:txBody>
          <a:bodyPr>
            <a:normAutofit/>
          </a:bodyPr>
          <a:lstStyle/>
          <a:p>
            <a:r>
              <a:rPr lang="en-US" dirty="0" smtClean="0"/>
              <a:t>UAS operators must obtain a Remote Pilot Certificate</a:t>
            </a:r>
          </a:p>
          <a:p>
            <a:r>
              <a:rPr lang="en-US" dirty="0" smtClean="0"/>
              <a:t>Visual line-of-sight, daylight operations</a:t>
            </a:r>
          </a:p>
          <a:p>
            <a:r>
              <a:rPr lang="en-US" dirty="0" smtClean="0"/>
              <a:t>400 feet or below in uncontrolled (Class G) airspace; other airspace use requires authorization</a:t>
            </a:r>
          </a:p>
          <a:p>
            <a:r>
              <a:rPr lang="en-US" dirty="0" smtClean="0"/>
              <a:t>UAS must weigh less than 55 lbs. and be registered</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5726" y="3496254"/>
            <a:ext cx="3246475" cy="21643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6293" y="685800"/>
            <a:ext cx="2624137" cy="2624137"/>
          </a:xfrm>
          <a:prstGeom prst="rect">
            <a:avLst/>
          </a:prstGeom>
          <a:ln>
            <a:solidFill>
              <a:schemeClr val="tx1"/>
            </a:solidFill>
          </a:ln>
        </p:spPr>
      </p:pic>
    </p:spTree>
    <p:extLst>
      <p:ext uri="{BB962C8B-B14F-4D97-AF65-F5344CB8AC3E}">
        <p14:creationId xmlns:p14="http://schemas.microsoft.com/office/powerpoint/2010/main" val="354312026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625" y="304800"/>
            <a:ext cx="8472488" cy="609600"/>
          </a:xfrm>
        </p:spPr>
        <p:txBody>
          <a:bodyPr/>
          <a:lstStyle/>
          <a:p>
            <a:r>
              <a:rPr lang="en-US" sz="4000" dirty="0" smtClean="0"/>
              <a:t>Becoming a Pilot under Part 107</a:t>
            </a:r>
            <a:endParaRPr lang="en-US" sz="4000" dirty="0"/>
          </a:p>
        </p:txBody>
      </p:sp>
      <p:sp>
        <p:nvSpPr>
          <p:cNvPr id="5" name="Content Placeholder 4"/>
          <p:cNvSpPr>
            <a:spLocks noGrp="1"/>
          </p:cNvSpPr>
          <p:nvPr>
            <p:ph idx="1"/>
          </p:nvPr>
        </p:nvSpPr>
        <p:spPr>
          <a:xfrm>
            <a:off x="381000" y="1066800"/>
            <a:ext cx="8382000" cy="4756151"/>
          </a:xfrm>
        </p:spPr>
        <p:txBody>
          <a:bodyPr/>
          <a:lstStyle/>
          <a:p>
            <a:r>
              <a:rPr lang="en-US" dirty="0" smtClean="0"/>
              <a:t>Must </a:t>
            </a:r>
            <a:r>
              <a:rPr lang="en-US" dirty="0"/>
              <a:t>be 16 years old or older</a:t>
            </a:r>
          </a:p>
          <a:p>
            <a:r>
              <a:rPr lang="en-US" dirty="0"/>
              <a:t>Must read, write, speak English</a:t>
            </a:r>
          </a:p>
          <a:p>
            <a:r>
              <a:rPr lang="en-US" dirty="0" smtClean="0"/>
              <a:t>Must </a:t>
            </a:r>
            <a:r>
              <a:rPr lang="en-US" dirty="0"/>
              <a:t>pass </a:t>
            </a:r>
            <a:r>
              <a:rPr lang="en-US" dirty="0" smtClean="0"/>
              <a:t>an aeronautical </a:t>
            </a:r>
            <a:r>
              <a:rPr lang="en-US" dirty="0"/>
              <a:t>knowledge </a:t>
            </a:r>
            <a:r>
              <a:rPr lang="en-US" dirty="0" smtClean="0"/>
              <a:t>exam at an FAA-approved Knowledge Testing Center</a:t>
            </a:r>
          </a:p>
          <a:p>
            <a:pPr lvl="1"/>
            <a:r>
              <a:rPr lang="en-US" dirty="0" smtClean="0"/>
              <a:t>Part 61 certificate holders can take online training at faasafety.gov instead of the knowledge exam</a:t>
            </a:r>
          </a:p>
          <a:p>
            <a:r>
              <a:rPr lang="en-US" dirty="0" smtClean="0"/>
              <a:t>Must undergo TSA </a:t>
            </a:r>
            <a:r>
              <a:rPr lang="en-US" dirty="0"/>
              <a:t/>
            </a:r>
            <a:br>
              <a:rPr lang="en-US" dirty="0"/>
            </a:br>
            <a:r>
              <a:rPr lang="en-US" dirty="0" smtClean="0"/>
              <a:t>background security </a:t>
            </a:r>
            <a:br>
              <a:rPr lang="en-US" dirty="0" smtClean="0"/>
            </a:br>
            <a:r>
              <a:rPr lang="en-US" dirty="0" smtClean="0"/>
              <a:t>screening</a:t>
            </a:r>
            <a:endParaRPr lang="en-US" dirty="0"/>
          </a:p>
          <a:p>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86200"/>
            <a:ext cx="3670382" cy="17558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9467300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Thea ctr Dickerman\AppData\Local\Microsoft\Windows\Temporary Internet Files\Content.Outlook\XBBU2FFR\DSC001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876300"/>
            <a:ext cx="2489200" cy="18669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304800"/>
            <a:ext cx="8472488" cy="609600"/>
          </a:xfrm>
        </p:spPr>
        <p:txBody>
          <a:bodyPr/>
          <a:lstStyle/>
          <a:p>
            <a:r>
              <a:rPr lang="en-US" sz="4000" dirty="0" smtClean="0"/>
              <a:t>Operating Rules</a:t>
            </a:r>
            <a:endParaRPr lang="en-US" sz="4000" dirty="0"/>
          </a:p>
        </p:txBody>
      </p:sp>
      <p:sp>
        <p:nvSpPr>
          <p:cNvPr id="3" name="Content Placeholder 2"/>
          <p:cNvSpPr>
            <a:spLocks noGrp="1"/>
          </p:cNvSpPr>
          <p:nvPr>
            <p:ph idx="1"/>
          </p:nvPr>
        </p:nvSpPr>
        <p:spPr>
          <a:xfrm>
            <a:off x="152400" y="1143000"/>
            <a:ext cx="5228359" cy="4724400"/>
          </a:xfrm>
        </p:spPr>
        <p:txBody>
          <a:bodyPr>
            <a:normAutofit fontScale="92500" lnSpcReduction="10000"/>
          </a:bodyPr>
          <a:lstStyle/>
          <a:p>
            <a:r>
              <a:rPr lang="en-US" dirty="0" smtClean="0"/>
              <a:t>Visual line-of-sight only</a:t>
            </a:r>
          </a:p>
          <a:p>
            <a:r>
              <a:rPr lang="en-US" dirty="0"/>
              <a:t>Daylight or civil twilight only</a:t>
            </a:r>
          </a:p>
          <a:p>
            <a:r>
              <a:rPr lang="en-US" dirty="0" smtClean="0"/>
              <a:t>No operations over people</a:t>
            </a:r>
          </a:p>
          <a:p>
            <a:r>
              <a:rPr lang="en-US" dirty="0" smtClean="0"/>
              <a:t>Must yield right-of-way to manned aircraft</a:t>
            </a:r>
          </a:p>
          <a:p>
            <a:r>
              <a:rPr lang="en-US" dirty="0" smtClean="0"/>
              <a:t>One UAS per operator</a:t>
            </a:r>
          </a:p>
          <a:p>
            <a:r>
              <a:rPr lang="en-US" dirty="0" smtClean="0"/>
              <a:t>Max groundspeed of 100 mph</a:t>
            </a:r>
          </a:p>
          <a:p>
            <a:r>
              <a:rPr lang="en-US" dirty="0" smtClean="0"/>
              <a:t>External load operation </a:t>
            </a:r>
            <a:br>
              <a:rPr lang="en-US" dirty="0" smtClean="0"/>
            </a:br>
            <a:r>
              <a:rPr lang="en-US" dirty="0" smtClean="0"/>
              <a:t>only permitted if the load does not affect flight operations or control </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759" y="2543175"/>
            <a:ext cx="3382241" cy="18002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929" y="3952875"/>
            <a:ext cx="1762125" cy="1762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4202405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152400"/>
            <a:ext cx="8229600" cy="762000"/>
          </a:xfrm>
          <a:prstGeom prst="rect">
            <a:avLst/>
          </a:prstGeom>
        </p:spPr>
        <p:txBody>
          <a:bodyPr/>
          <a:lst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pitchFamily="34" charset="0"/>
              </a:defRPr>
            </a:lvl2pPr>
            <a:lvl3pPr algn="l" rtl="0" eaLnBrk="1" fontAlgn="base" hangingPunct="1">
              <a:spcBef>
                <a:spcPct val="0"/>
              </a:spcBef>
              <a:spcAft>
                <a:spcPct val="0"/>
              </a:spcAft>
              <a:defRPr sz="4000" b="1">
                <a:solidFill>
                  <a:srgbClr val="1D2F68"/>
                </a:solidFill>
                <a:latin typeface="Arial" pitchFamily="34" charset="0"/>
              </a:defRPr>
            </a:lvl3pPr>
            <a:lvl4pPr algn="l" rtl="0" eaLnBrk="1" fontAlgn="base" hangingPunct="1">
              <a:spcBef>
                <a:spcPct val="0"/>
              </a:spcBef>
              <a:spcAft>
                <a:spcPct val="0"/>
              </a:spcAft>
              <a:defRPr sz="4000" b="1">
                <a:solidFill>
                  <a:srgbClr val="1D2F68"/>
                </a:solidFill>
                <a:latin typeface="Arial" pitchFamily="34" charset="0"/>
              </a:defRPr>
            </a:lvl4pPr>
            <a:lvl5pPr algn="l" rtl="0" eaLnBrk="1" fontAlgn="base" hangingPunct="1">
              <a:spcBef>
                <a:spcPct val="0"/>
              </a:spcBef>
              <a:spcAft>
                <a:spcPct val="0"/>
              </a:spcAft>
              <a:defRPr sz="4000" b="1">
                <a:solidFill>
                  <a:srgbClr val="1D2F68"/>
                </a:solidFill>
                <a:latin typeface="Arial" pitchFamily="34" charset="0"/>
              </a:defRPr>
            </a:lvl5pPr>
            <a:lvl6pPr marL="457200" algn="l" rtl="0" eaLnBrk="1" fontAlgn="base" hangingPunct="1">
              <a:spcBef>
                <a:spcPct val="0"/>
              </a:spcBef>
              <a:spcAft>
                <a:spcPct val="0"/>
              </a:spcAft>
              <a:defRPr sz="4000" b="1">
                <a:solidFill>
                  <a:srgbClr val="1D2F68"/>
                </a:solidFill>
                <a:latin typeface="Arial" pitchFamily="34" charset="0"/>
              </a:defRPr>
            </a:lvl6pPr>
            <a:lvl7pPr marL="914400" algn="l" rtl="0" eaLnBrk="1" fontAlgn="base" hangingPunct="1">
              <a:spcBef>
                <a:spcPct val="0"/>
              </a:spcBef>
              <a:spcAft>
                <a:spcPct val="0"/>
              </a:spcAft>
              <a:defRPr sz="4000" b="1">
                <a:solidFill>
                  <a:srgbClr val="1D2F68"/>
                </a:solidFill>
                <a:latin typeface="Arial" pitchFamily="34" charset="0"/>
              </a:defRPr>
            </a:lvl7pPr>
            <a:lvl8pPr marL="1371600" algn="l" rtl="0" eaLnBrk="1" fontAlgn="base" hangingPunct="1">
              <a:spcBef>
                <a:spcPct val="0"/>
              </a:spcBef>
              <a:spcAft>
                <a:spcPct val="0"/>
              </a:spcAft>
              <a:defRPr sz="4000" b="1">
                <a:solidFill>
                  <a:srgbClr val="1D2F68"/>
                </a:solidFill>
                <a:latin typeface="Arial" pitchFamily="34" charset="0"/>
              </a:defRPr>
            </a:lvl8pPr>
            <a:lvl9pPr marL="1828800" algn="l" rtl="0" eaLnBrk="1" fontAlgn="base" hangingPunct="1">
              <a:spcBef>
                <a:spcPct val="0"/>
              </a:spcBef>
              <a:spcAft>
                <a:spcPct val="0"/>
              </a:spcAft>
              <a:defRPr sz="4000" b="1">
                <a:solidFill>
                  <a:srgbClr val="1D2F68"/>
                </a:solidFill>
                <a:latin typeface="Arial" pitchFamily="34" charset="0"/>
              </a:defRPr>
            </a:lvl9pPr>
          </a:lstStyle>
          <a:p>
            <a:r>
              <a:rPr lang="en-US" kern="0" dirty="0" smtClean="0">
                <a:latin typeface="Arial" pitchFamily="34" charset="0"/>
              </a:rPr>
              <a:t>Part 107 Airspace Requirements</a:t>
            </a:r>
            <a:endParaRPr lang="en-US" sz="4800" kern="0" dirty="0" smtClean="0">
              <a:solidFill>
                <a:schemeClr val="accent2"/>
              </a:solidFill>
              <a:latin typeface="Arial Black" pitchFamily="34" charset="0"/>
            </a:endParaRPr>
          </a:p>
        </p:txBody>
      </p:sp>
      <p:pic>
        <p:nvPicPr>
          <p:cNvPr id="13314" name="Picture 2" descr="https://www.faasafety.gov/files/gslac/FTB/Airspace/Airspace%20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38201"/>
            <a:ext cx="7924800"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304800" y="4038600"/>
            <a:ext cx="8779814"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228600" indent="-228600" fontAlgn="auto">
              <a:spcBef>
                <a:spcPts val="0"/>
              </a:spcBef>
              <a:spcAft>
                <a:spcPts val="600"/>
              </a:spcAft>
              <a:buFontTx/>
              <a:buChar char="•"/>
            </a:pPr>
            <a:r>
              <a:rPr lang="en-US" sz="2300" b="1" dirty="0" smtClean="0">
                <a:ln w="3175">
                  <a:noFill/>
                </a:ln>
              </a:rPr>
              <a:t>Operations in Class G without ATC authorization</a:t>
            </a:r>
          </a:p>
          <a:p>
            <a:pPr marL="228600" indent="-228600" fontAlgn="auto">
              <a:spcBef>
                <a:spcPts val="0"/>
              </a:spcBef>
              <a:spcAft>
                <a:spcPts val="600"/>
              </a:spcAft>
              <a:buFontTx/>
              <a:buChar char="•"/>
            </a:pPr>
            <a:r>
              <a:rPr lang="en-US" sz="2300" b="1" dirty="0" smtClean="0">
                <a:ln w="3175">
                  <a:noFill/>
                </a:ln>
              </a:rPr>
              <a:t>Operations in Class B, C, D &amp; Class E surface areas require ATC authorization</a:t>
            </a:r>
          </a:p>
          <a:p>
            <a:pPr marL="228600" indent="-228600">
              <a:spcAft>
                <a:spcPts val="600"/>
              </a:spcAft>
              <a:buFontTx/>
              <a:buChar char="•"/>
            </a:pPr>
            <a:r>
              <a:rPr lang="en-US" sz="2300" b="1" dirty="0" smtClean="0"/>
              <a:t>Phased </a:t>
            </a:r>
            <a:r>
              <a:rPr lang="en-US" sz="2300" b="1" dirty="0"/>
              <a:t>approach to airspace </a:t>
            </a:r>
            <a:r>
              <a:rPr lang="en-US" sz="2300" b="1" dirty="0" smtClean="0"/>
              <a:t>authorizations</a:t>
            </a:r>
          </a:p>
          <a:p>
            <a:pPr marL="228600" indent="-228600">
              <a:spcAft>
                <a:spcPts val="600"/>
              </a:spcAft>
              <a:buFontTx/>
              <a:buChar char="•"/>
            </a:pPr>
            <a:r>
              <a:rPr lang="en-US" sz="2300" b="1" dirty="0" smtClean="0"/>
              <a:t>Online portal available </a:t>
            </a:r>
            <a:r>
              <a:rPr lang="en-US" sz="2300" b="1" dirty="0"/>
              <a:t>at </a:t>
            </a:r>
            <a:r>
              <a:rPr lang="en-US" sz="2300" b="1" dirty="0">
                <a:hlinkClick r:id="rId4"/>
              </a:rPr>
              <a:t>https://www.faa.gov/uas/request_waiver</a:t>
            </a:r>
            <a:r>
              <a:rPr lang="en-US" sz="2300" b="1" dirty="0" smtClean="0">
                <a:hlinkClick r:id="rId4"/>
              </a:rPr>
              <a:t>/</a:t>
            </a:r>
            <a:r>
              <a:rPr lang="en-US" sz="2300" b="1" dirty="0" smtClean="0"/>
              <a:t> </a:t>
            </a:r>
            <a:endParaRPr lang="en-US" sz="2200" b="1" dirty="0">
              <a:ln w="3175">
                <a:noFill/>
              </a:ln>
            </a:endParaRPr>
          </a:p>
        </p:txBody>
      </p:sp>
    </p:spTree>
    <p:extLst>
      <p:ext uri="{BB962C8B-B14F-4D97-AF65-F5344CB8AC3E}">
        <p14:creationId xmlns:p14="http://schemas.microsoft.com/office/powerpoint/2010/main" val="245265821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838200"/>
            <a:ext cx="8472488" cy="609600"/>
          </a:xfrm>
        </p:spPr>
        <p:txBody>
          <a:bodyPr/>
          <a:lstStyle/>
          <a:p>
            <a:r>
              <a:rPr lang="en-US" dirty="0"/>
              <a:t>Focus Area </a:t>
            </a:r>
            <a:r>
              <a:rPr lang="en-US" dirty="0" smtClean="0"/>
              <a:t>Pathfinders –  Expanding Operations</a:t>
            </a:r>
            <a:r>
              <a:rPr lang="en-US" dirty="0"/>
              <a:t/>
            </a:r>
            <a:br>
              <a:rPr lang="en-US" dirty="0"/>
            </a:br>
            <a:endParaRPr lang="en-US" dirty="0"/>
          </a:p>
        </p:txBody>
      </p:sp>
      <p:sp>
        <p:nvSpPr>
          <p:cNvPr id="3" name="Content Placeholder 2"/>
          <p:cNvSpPr>
            <a:spLocks noGrp="1"/>
          </p:cNvSpPr>
          <p:nvPr>
            <p:ph idx="1"/>
          </p:nvPr>
        </p:nvSpPr>
        <p:spPr>
          <a:xfrm>
            <a:off x="381317" y="1600200"/>
            <a:ext cx="8610283" cy="4038600"/>
          </a:xfrm>
        </p:spPr>
        <p:txBody>
          <a:bodyPr/>
          <a:lstStyle/>
          <a:p>
            <a:pPr>
              <a:lnSpc>
                <a:spcPct val="80000"/>
              </a:lnSpc>
            </a:pPr>
            <a:r>
              <a:rPr lang="en-US" dirty="0" smtClean="0"/>
              <a:t>3 Focus Area Pathfinder Partners:</a:t>
            </a:r>
          </a:p>
          <a:p>
            <a:pPr marL="3316288" lvl="1" indent="-347663">
              <a:buFont typeface="+mj-lt"/>
              <a:buAutoNum type="arabicPeriod"/>
            </a:pPr>
            <a:r>
              <a:rPr lang="en-US" dirty="0" smtClean="0"/>
              <a:t>CNN</a:t>
            </a:r>
          </a:p>
          <a:p>
            <a:pPr marL="3371850" lvl="2" indent="-225425"/>
            <a:r>
              <a:rPr lang="en-US" dirty="0" smtClean="0"/>
              <a:t>Exploring </a:t>
            </a:r>
            <a:r>
              <a:rPr lang="en-US" dirty="0"/>
              <a:t>visual </a:t>
            </a:r>
            <a:r>
              <a:rPr lang="en-US" dirty="0" smtClean="0"/>
              <a:t>line-of-sight operations </a:t>
            </a:r>
            <a:br>
              <a:rPr lang="en-US" dirty="0" smtClean="0"/>
            </a:br>
            <a:r>
              <a:rPr lang="en-US" dirty="0" smtClean="0"/>
              <a:t>over people</a:t>
            </a:r>
          </a:p>
          <a:p>
            <a:pPr marL="3316288" lvl="2" indent="-347663">
              <a:buNone/>
            </a:pPr>
            <a:endParaRPr lang="en-US" sz="900" dirty="0"/>
          </a:p>
          <a:p>
            <a:pPr marL="3316288" lvl="1" indent="-347663">
              <a:buFont typeface="+mj-lt"/>
              <a:buAutoNum type="arabicPeriod"/>
            </a:pPr>
            <a:r>
              <a:rPr lang="en-US" dirty="0"/>
              <a:t>Precision Hawk</a:t>
            </a:r>
          </a:p>
          <a:p>
            <a:pPr marL="3371850" lvl="2" indent="-225425"/>
            <a:r>
              <a:rPr lang="en-US" dirty="0" smtClean="0"/>
              <a:t>Exploring extended </a:t>
            </a:r>
            <a:r>
              <a:rPr lang="en-US" dirty="0"/>
              <a:t>visual </a:t>
            </a:r>
            <a:r>
              <a:rPr lang="en-US" dirty="0" smtClean="0"/>
              <a:t>line-of-sight </a:t>
            </a:r>
            <a:br>
              <a:rPr lang="en-US" dirty="0" smtClean="0"/>
            </a:br>
            <a:r>
              <a:rPr lang="en-US" dirty="0" smtClean="0"/>
              <a:t>operations in  rural areas</a:t>
            </a:r>
          </a:p>
          <a:p>
            <a:pPr marL="3316288" lvl="2" indent="-347663">
              <a:buNone/>
            </a:pPr>
            <a:endParaRPr lang="en-US" sz="900" dirty="0"/>
          </a:p>
          <a:p>
            <a:pPr marL="3316288" lvl="1" indent="-347663">
              <a:buFont typeface="+mj-lt"/>
              <a:buAutoNum type="arabicPeriod"/>
            </a:pPr>
            <a:r>
              <a:rPr lang="en-US" dirty="0"/>
              <a:t>BNSF Railways</a:t>
            </a:r>
          </a:p>
          <a:p>
            <a:pPr marL="3371850" lvl="2" indent="-225425"/>
            <a:r>
              <a:rPr lang="en-US" dirty="0" smtClean="0"/>
              <a:t>Exploring beyond </a:t>
            </a:r>
            <a:r>
              <a:rPr lang="en-US" dirty="0"/>
              <a:t>visual </a:t>
            </a:r>
            <a:r>
              <a:rPr lang="en-US" dirty="0" smtClean="0"/>
              <a:t>line-of-sight </a:t>
            </a:r>
            <a:br>
              <a:rPr lang="en-US" dirty="0" smtClean="0"/>
            </a:br>
            <a:r>
              <a:rPr lang="en-US" dirty="0" smtClean="0"/>
              <a:t>operations in rural areas</a:t>
            </a:r>
            <a:endParaRPr lang="en-US" dirty="0"/>
          </a:p>
          <a:p>
            <a:endParaRPr lang="en-US" sz="32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647" t="17520" r="20416" b="16074"/>
          <a:stretch/>
        </p:blipFill>
        <p:spPr>
          <a:xfrm>
            <a:off x="1219200" y="2304801"/>
            <a:ext cx="1775955" cy="774135"/>
          </a:xfrm>
          <a:prstGeom prst="rect">
            <a:avLst/>
          </a:prstGeom>
          <a:ln>
            <a:solidFill>
              <a:schemeClr val="tx1">
                <a:lumMod val="65000"/>
                <a:lumOff val="35000"/>
              </a:schemeClr>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057" y="3581400"/>
            <a:ext cx="1920240" cy="660566"/>
          </a:xfrm>
          <a:prstGeom prst="rect">
            <a:avLst/>
          </a:prstGeom>
          <a:ln>
            <a:solidFill>
              <a:schemeClr val="tx1">
                <a:lumMod val="65000"/>
                <a:lumOff val="35000"/>
              </a:schemeClr>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2653" y="4648200"/>
            <a:ext cx="1552502" cy="973124"/>
          </a:xfrm>
          <a:prstGeom prst="rect">
            <a:avLst/>
          </a:prstGeom>
          <a:ln>
            <a:solidFill>
              <a:schemeClr val="tx1">
                <a:lumMod val="65000"/>
                <a:lumOff val="35000"/>
              </a:schemeClr>
            </a:solidFill>
          </a:ln>
        </p:spPr>
      </p:pic>
    </p:spTree>
    <p:extLst>
      <p:ext uri="{BB962C8B-B14F-4D97-AF65-F5344CB8AC3E}">
        <p14:creationId xmlns:p14="http://schemas.microsoft.com/office/powerpoint/2010/main" val="287794558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29643"/>
            <a:ext cx="8610600" cy="4585357"/>
          </a:xfrm>
        </p:spPr>
        <p:txBody>
          <a:bodyPr>
            <a:normAutofit fontScale="92500"/>
          </a:bodyPr>
          <a:lstStyle/>
          <a:p>
            <a:r>
              <a:rPr lang="en-US" dirty="0" smtClean="0"/>
              <a:t>Stakeholder committee recommended regulatory framework for UAS operations over people to FAA on April 1, 2016</a:t>
            </a:r>
            <a:endParaRPr lang="en-US" dirty="0"/>
          </a:p>
          <a:p>
            <a:r>
              <a:rPr lang="en-US" dirty="0" smtClean="0"/>
              <a:t>Report outlines </a:t>
            </a:r>
            <a:r>
              <a:rPr lang="en-US" dirty="0"/>
              <a:t>four categories of small UAS </a:t>
            </a:r>
            <a:r>
              <a:rPr lang="en-US" dirty="0" smtClean="0"/>
              <a:t>operations</a:t>
            </a:r>
          </a:p>
          <a:p>
            <a:pPr lvl="1"/>
            <a:r>
              <a:rPr lang="en-US" dirty="0" smtClean="0"/>
              <a:t>Defined </a:t>
            </a:r>
            <a:r>
              <a:rPr lang="en-US" dirty="0"/>
              <a:t>primarily by level of risk of injury </a:t>
            </a:r>
            <a:r>
              <a:rPr lang="en-US" dirty="0" smtClean="0"/>
              <a:t>posed</a:t>
            </a:r>
          </a:p>
          <a:p>
            <a:r>
              <a:rPr lang="en-US" dirty="0" smtClean="0"/>
              <a:t>The FAA is considering these recommendations and developing a performance-based rule that would allow operations over people under part 107</a:t>
            </a:r>
          </a:p>
          <a:p>
            <a:r>
              <a:rPr lang="en-US" dirty="0" smtClean="0"/>
              <a:t>Proposed rule expected by end of 2016</a:t>
            </a:r>
            <a:endParaRPr lang="en-US" dirty="0"/>
          </a:p>
        </p:txBody>
      </p:sp>
      <p:sp>
        <p:nvSpPr>
          <p:cNvPr id="5" name="Title 1"/>
          <p:cNvSpPr>
            <a:spLocks noGrp="1"/>
          </p:cNvSpPr>
          <p:nvPr>
            <p:ph type="title"/>
          </p:nvPr>
        </p:nvSpPr>
        <p:spPr>
          <a:xfrm>
            <a:off x="76200" y="344488"/>
            <a:ext cx="8991600" cy="609600"/>
          </a:xfrm>
        </p:spPr>
        <p:txBody>
          <a:bodyPr/>
          <a:lstStyle/>
          <a:p>
            <a:r>
              <a:rPr lang="en-US" sz="4000" dirty="0" smtClean="0"/>
              <a:t>Operations Over People Rulemaking</a:t>
            </a:r>
            <a:endParaRPr lang="en-US" sz="4000" dirty="0"/>
          </a:p>
        </p:txBody>
      </p:sp>
    </p:spTree>
    <p:extLst>
      <p:ext uri="{BB962C8B-B14F-4D97-AF65-F5344CB8AC3E}">
        <p14:creationId xmlns:p14="http://schemas.microsoft.com/office/powerpoint/2010/main" val="166158298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728" b="27272"/>
          <a:stretch/>
        </p:blipFill>
        <p:spPr bwMode="auto">
          <a:xfrm>
            <a:off x="4953000" y="4800600"/>
            <a:ext cx="1759402" cy="879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28625" y="304800"/>
            <a:ext cx="8472488" cy="609600"/>
          </a:xfrm>
        </p:spPr>
        <p:txBody>
          <a:bodyPr/>
          <a:lstStyle/>
          <a:p>
            <a:r>
              <a:rPr lang="en-US" sz="4000" dirty="0" smtClean="0"/>
              <a:t>UAS Detection Initiative</a:t>
            </a:r>
            <a:endParaRPr lang="en-US" sz="4000" dirty="0"/>
          </a:p>
        </p:txBody>
      </p:sp>
      <p:sp>
        <p:nvSpPr>
          <p:cNvPr id="3" name="Content Placeholder 2"/>
          <p:cNvSpPr>
            <a:spLocks noGrp="1"/>
          </p:cNvSpPr>
          <p:nvPr>
            <p:ph idx="1"/>
          </p:nvPr>
        </p:nvSpPr>
        <p:spPr>
          <a:xfrm>
            <a:off x="228600" y="990599"/>
            <a:ext cx="8610600" cy="4016077"/>
          </a:xfrm>
        </p:spPr>
        <p:txBody>
          <a:bodyPr>
            <a:normAutofit fontScale="92500"/>
          </a:bodyPr>
          <a:lstStyle/>
          <a:p>
            <a:r>
              <a:rPr lang="en-US" dirty="0"/>
              <a:t>Growing concerns about potentially unsafe small UAS operations</a:t>
            </a:r>
          </a:p>
          <a:p>
            <a:r>
              <a:rPr lang="en-US" dirty="0" smtClean="0"/>
              <a:t>The FAA co-leads an interagency group with DHS to research UAS detection technology</a:t>
            </a:r>
          </a:p>
          <a:p>
            <a:r>
              <a:rPr lang="en-US" dirty="0" smtClean="0"/>
              <a:t>In October 2015, the FAA signed a CRDA with CACI International to test its detection technology</a:t>
            </a:r>
          </a:p>
          <a:p>
            <a:r>
              <a:rPr lang="en-US" dirty="0" smtClean="0"/>
              <a:t>In May 2016, the FAA signed additional CRDAs with Gryphon Sensors, </a:t>
            </a:r>
            <a:r>
              <a:rPr lang="en-US" dirty="0" err="1" smtClean="0"/>
              <a:t>LitEye</a:t>
            </a:r>
            <a:r>
              <a:rPr lang="en-US" dirty="0" smtClean="0"/>
              <a:t>, and </a:t>
            </a:r>
            <a:r>
              <a:rPr lang="en-US" dirty="0" err="1" smtClean="0"/>
              <a:t>Sensofusion</a:t>
            </a:r>
            <a:r>
              <a:rPr lang="en-US" dirty="0" smtClean="0"/>
              <a:t> </a:t>
            </a:r>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4876800"/>
            <a:ext cx="1728249" cy="748394"/>
          </a:xfrm>
          <a:prstGeom prst="rect">
            <a:avLst/>
          </a:prstGeom>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8196" t="28885" r="7983" b="35557"/>
          <a:stretch/>
        </p:blipFill>
        <p:spPr bwMode="auto">
          <a:xfrm>
            <a:off x="2895600" y="5005003"/>
            <a:ext cx="1752600" cy="557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5006676"/>
            <a:ext cx="2692994" cy="479724"/>
          </a:xfrm>
          <a:prstGeom prst="rect">
            <a:avLst/>
          </a:prstGeom>
        </p:spPr>
      </p:pic>
    </p:spTree>
    <p:extLst>
      <p:ext uri="{BB962C8B-B14F-4D97-AF65-F5344CB8AC3E}">
        <p14:creationId xmlns:p14="http://schemas.microsoft.com/office/powerpoint/2010/main" val="130025787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41817"/>
            <a:ext cx="8634546" cy="707886"/>
          </a:xfrm>
          <a:prstGeom prst="rect">
            <a:avLst/>
          </a:prstGeom>
          <a:noFill/>
        </p:spPr>
        <p:txBody>
          <a:bodyPr wrap="square">
            <a:spAutoFit/>
          </a:bodyPr>
          <a:lstStyle/>
          <a:p>
            <a:pPr eaLnBrk="0" hangingPunct="0">
              <a:buNone/>
              <a:defRPr/>
            </a:pPr>
            <a:r>
              <a:rPr lang="en-US" sz="4000" b="1" dirty="0">
                <a:solidFill>
                  <a:srgbClr val="1D2F68"/>
                </a:solidFill>
                <a:latin typeface="+mj-lt"/>
                <a:ea typeface="+mj-ea"/>
                <a:cs typeface="+mj-cs"/>
              </a:rPr>
              <a:t>UAS Test Sites</a:t>
            </a:r>
          </a:p>
        </p:txBody>
      </p:sp>
      <p:sp>
        <p:nvSpPr>
          <p:cNvPr id="3" name="TextBox 2"/>
          <p:cNvSpPr txBox="1"/>
          <p:nvPr/>
        </p:nvSpPr>
        <p:spPr>
          <a:xfrm>
            <a:off x="381000" y="1143000"/>
            <a:ext cx="8634546" cy="3970318"/>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400" b="1" dirty="0" smtClean="0"/>
              <a:t>Provide an avenue for the UAS industry to conduct more advanced UAS research and concept validation</a:t>
            </a:r>
            <a:endParaRPr lang="en-US" sz="2400" b="1" dirty="0"/>
          </a:p>
          <a:p>
            <a:pPr marL="342900" indent="-342900">
              <a:spcBef>
                <a:spcPts val="600"/>
              </a:spcBef>
              <a:buFont typeface="Arial" panose="020B0604020202020204" pitchFamily="34" charset="0"/>
              <a:buChar char="•"/>
            </a:pPr>
            <a:r>
              <a:rPr lang="en-US" sz="2400" b="1" dirty="0" smtClean="0"/>
              <a:t>7 UAS Test Sites with Nationwide COAs:</a:t>
            </a:r>
          </a:p>
          <a:p>
            <a:pPr marL="800100" lvl="1" indent="-342900">
              <a:spcBef>
                <a:spcPts val="600"/>
              </a:spcBef>
              <a:buFont typeface="Arial" panose="020B0604020202020204" pitchFamily="34" charset="0"/>
              <a:buChar char="•"/>
            </a:pPr>
            <a:r>
              <a:rPr lang="en-US" sz="2000" dirty="0" smtClean="0"/>
              <a:t>New Mexico State University</a:t>
            </a:r>
          </a:p>
          <a:p>
            <a:pPr marL="800100" lvl="1" indent="-342900">
              <a:spcBef>
                <a:spcPts val="600"/>
              </a:spcBef>
              <a:buFont typeface="Arial" panose="020B0604020202020204" pitchFamily="34" charset="0"/>
              <a:buChar char="•"/>
            </a:pPr>
            <a:r>
              <a:rPr lang="en-US" sz="2000" dirty="0" smtClean="0"/>
              <a:t>University of Alaska</a:t>
            </a:r>
          </a:p>
          <a:p>
            <a:pPr marL="800100" lvl="1" indent="-342900">
              <a:spcBef>
                <a:spcPts val="600"/>
              </a:spcBef>
              <a:buFont typeface="Arial" panose="020B0604020202020204" pitchFamily="34" charset="0"/>
              <a:buChar char="•"/>
            </a:pPr>
            <a:r>
              <a:rPr lang="en-US" sz="2000" dirty="0" smtClean="0"/>
              <a:t>State of Nevada</a:t>
            </a:r>
          </a:p>
          <a:p>
            <a:pPr marL="800100" lvl="1" indent="-342900">
              <a:spcBef>
                <a:spcPts val="600"/>
              </a:spcBef>
              <a:buFont typeface="Arial" panose="020B0604020202020204" pitchFamily="34" charset="0"/>
              <a:buChar char="•"/>
            </a:pPr>
            <a:r>
              <a:rPr lang="en-US" sz="2000" dirty="0" smtClean="0"/>
              <a:t>New York </a:t>
            </a:r>
            <a:r>
              <a:rPr lang="en-US" sz="2000" dirty="0" err="1" smtClean="0"/>
              <a:t>Griffiss</a:t>
            </a:r>
            <a:r>
              <a:rPr lang="en-US" sz="2000" dirty="0" smtClean="0"/>
              <a:t> International Airport</a:t>
            </a:r>
          </a:p>
          <a:p>
            <a:pPr marL="800100" lvl="1" indent="-342900">
              <a:spcBef>
                <a:spcPts val="600"/>
              </a:spcBef>
              <a:buFont typeface="Arial" panose="020B0604020202020204" pitchFamily="34" charset="0"/>
              <a:buChar char="•"/>
            </a:pPr>
            <a:r>
              <a:rPr lang="en-US" sz="2000" dirty="0" smtClean="0"/>
              <a:t>North Dakota Department of Commerce</a:t>
            </a:r>
          </a:p>
          <a:p>
            <a:pPr marL="800100" lvl="1" indent="-342900">
              <a:spcBef>
                <a:spcPts val="600"/>
              </a:spcBef>
              <a:buFont typeface="Arial" panose="020B0604020202020204" pitchFamily="34" charset="0"/>
              <a:buChar char="•"/>
            </a:pPr>
            <a:r>
              <a:rPr lang="en-US" sz="2000" dirty="0" smtClean="0"/>
              <a:t>Texas A&amp;M University – Corpus Christi</a:t>
            </a:r>
          </a:p>
          <a:p>
            <a:pPr marL="800100" lvl="1" indent="-342900">
              <a:spcBef>
                <a:spcPts val="600"/>
              </a:spcBef>
              <a:buFont typeface="Arial" panose="020B0604020202020204" pitchFamily="34" charset="0"/>
              <a:buChar char="•"/>
            </a:pPr>
            <a:r>
              <a:rPr lang="en-US" sz="2000" dirty="0" smtClean="0"/>
              <a:t>Virginia Polytechnic Institute and State University (Virginia Tech)</a:t>
            </a:r>
          </a:p>
        </p:txBody>
      </p:sp>
    </p:spTree>
    <p:extLst>
      <p:ext uri="{BB962C8B-B14F-4D97-AF65-F5344CB8AC3E}">
        <p14:creationId xmlns:p14="http://schemas.microsoft.com/office/powerpoint/2010/main" val="2826348951"/>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8625" y="304800"/>
            <a:ext cx="8472488" cy="609600"/>
          </a:xfrm>
          <a:prstGeom prst="rect">
            <a:avLst/>
          </a:prstGeom>
        </p:spPr>
        <p:txBody>
          <a:bodyPr/>
          <a:lst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pitchFamily="34" charset="0"/>
              </a:defRPr>
            </a:lvl2pPr>
            <a:lvl3pPr algn="l" rtl="0" eaLnBrk="1" fontAlgn="base" hangingPunct="1">
              <a:spcBef>
                <a:spcPct val="0"/>
              </a:spcBef>
              <a:spcAft>
                <a:spcPct val="0"/>
              </a:spcAft>
              <a:defRPr sz="4000" b="1">
                <a:solidFill>
                  <a:srgbClr val="1D2F68"/>
                </a:solidFill>
                <a:latin typeface="Arial" pitchFamily="34" charset="0"/>
              </a:defRPr>
            </a:lvl3pPr>
            <a:lvl4pPr algn="l" rtl="0" eaLnBrk="1" fontAlgn="base" hangingPunct="1">
              <a:spcBef>
                <a:spcPct val="0"/>
              </a:spcBef>
              <a:spcAft>
                <a:spcPct val="0"/>
              </a:spcAft>
              <a:defRPr sz="4000" b="1">
                <a:solidFill>
                  <a:srgbClr val="1D2F68"/>
                </a:solidFill>
                <a:latin typeface="Arial" pitchFamily="34" charset="0"/>
              </a:defRPr>
            </a:lvl4pPr>
            <a:lvl5pPr algn="l" rtl="0" eaLnBrk="1" fontAlgn="base" hangingPunct="1">
              <a:spcBef>
                <a:spcPct val="0"/>
              </a:spcBef>
              <a:spcAft>
                <a:spcPct val="0"/>
              </a:spcAft>
              <a:defRPr sz="4000" b="1">
                <a:solidFill>
                  <a:srgbClr val="1D2F68"/>
                </a:solidFill>
                <a:latin typeface="Arial" pitchFamily="34" charset="0"/>
              </a:defRPr>
            </a:lvl5pPr>
            <a:lvl6pPr marL="457200" algn="l" rtl="0" eaLnBrk="1" fontAlgn="base" hangingPunct="1">
              <a:spcBef>
                <a:spcPct val="0"/>
              </a:spcBef>
              <a:spcAft>
                <a:spcPct val="0"/>
              </a:spcAft>
              <a:defRPr sz="4000" b="1">
                <a:solidFill>
                  <a:srgbClr val="1D2F68"/>
                </a:solidFill>
                <a:latin typeface="Arial" pitchFamily="34" charset="0"/>
              </a:defRPr>
            </a:lvl6pPr>
            <a:lvl7pPr marL="914400" algn="l" rtl="0" eaLnBrk="1" fontAlgn="base" hangingPunct="1">
              <a:spcBef>
                <a:spcPct val="0"/>
              </a:spcBef>
              <a:spcAft>
                <a:spcPct val="0"/>
              </a:spcAft>
              <a:defRPr sz="4000" b="1">
                <a:solidFill>
                  <a:srgbClr val="1D2F68"/>
                </a:solidFill>
                <a:latin typeface="Arial" pitchFamily="34" charset="0"/>
              </a:defRPr>
            </a:lvl7pPr>
            <a:lvl8pPr marL="1371600" algn="l" rtl="0" eaLnBrk="1" fontAlgn="base" hangingPunct="1">
              <a:spcBef>
                <a:spcPct val="0"/>
              </a:spcBef>
              <a:spcAft>
                <a:spcPct val="0"/>
              </a:spcAft>
              <a:defRPr sz="4000" b="1">
                <a:solidFill>
                  <a:srgbClr val="1D2F68"/>
                </a:solidFill>
                <a:latin typeface="Arial" pitchFamily="34" charset="0"/>
              </a:defRPr>
            </a:lvl8pPr>
            <a:lvl9pPr marL="1828800" algn="l" rtl="0" eaLnBrk="1" fontAlgn="base" hangingPunct="1">
              <a:spcBef>
                <a:spcPct val="0"/>
              </a:spcBef>
              <a:spcAft>
                <a:spcPct val="0"/>
              </a:spcAft>
              <a:defRPr sz="4000" b="1">
                <a:solidFill>
                  <a:srgbClr val="1D2F68"/>
                </a:solidFill>
                <a:latin typeface="Arial" pitchFamily="34" charset="0"/>
              </a:defRPr>
            </a:lvl9pPr>
          </a:lstStyle>
          <a:p>
            <a:r>
              <a:rPr lang="en-US" kern="0" dirty="0" smtClean="0"/>
              <a:t>UAS Center of Excellence</a:t>
            </a:r>
            <a:endParaRPr lang="en-US" kern="0" dirty="0"/>
          </a:p>
        </p:txBody>
      </p:sp>
      <p:grpSp>
        <p:nvGrpSpPr>
          <p:cNvPr id="3" name="Group 2"/>
          <p:cNvGrpSpPr/>
          <p:nvPr/>
        </p:nvGrpSpPr>
        <p:grpSpPr>
          <a:xfrm>
            <a:off x="5023170" y="1139555"/>
            <a:ext cx="3537765" cy="1298845"/>
            <a:chOff x="5023170" y="1150507"/>
            <a:chExt cx="3537765" cy="1298845"/>
          </a:xfrm>
        </p:grpSpPr>
        <p:sp>
          <p:nvSpPr>
            <p:cNvPr id="4" name="Rectangle 3"/>
            <p:cNvSpPr/>
            <p:nvPr/>
          </p:nvSpPr>
          <p:spPr>
            <a:xfrm>
              <a:off x="5645071" y="2141575"/>
              <a:ext cx="2293961" cy="307777"/>
            </a:xfrm>
            <a:prstGeom prst="rect">
              <a:avLst/>
            </a:prstGeom>
          </p:spPr>
          <p:txBody>
            <a:bodyPr wrap="none">
              <a:spAutoFit/>
            </a:bodyPr>
            <a:lstStyle/>
            <a:p>
              <a:r>
                <a:rPr lang="en-US" sz="1400" dirty="0">
                  <a:hlinkClick r:id="rId3"/>
                </a:rPr>
                <a:t>http://</a:t>
              </a:r>
              <a:r>
                <a:rPr lang="en-US" sz="1400" dirty="0" smtClean="0">
                  <a:hlinkClick r:id="rId3"/>
                </a:rPr>
                <a:t>www.assureuas.org/</a:t>
              </a:r>
              <a:r>
                <a:rPr lang="en-US" sz="1400" dirty="0" smtClean="0"/>
                <a:t> </a:t>
              </a:r>
              <a:endParaRPr lang="en-US" sz="1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3170" y="1150507"/>
              <a:ext cx="3537765" cy="914400"/>
            </a:xfrm>
            <a:prstGeom prst="rect">
              <a:avLst/>
            </a:prstGeom>
          </p:spPr>
        </p:pic>
      </p:gr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7099" y="4987115"/>
            <a:ext cx="754380" cy="754380"/>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t="31227" b="30411"/>
          <a:stretch/>
        </p:blipFill>
        <p:spPr>
          <a:xfrm>
            <a:off x="1562100" y="5047122"/>
            <a:ext cx="1653660" cy="634365"/>
          </a:xfrm>
          <a:prstGeom prst="rect">
            <a:avLst/>
          </a:prstGeom>
          <a:ln>
            <a:solidFill>
              <a:schemeClr val="tx1">
                <a:lumMod val="65000"/>
                <a:lumOff val="35000"/>
              </a:schemeClr>
            </a:solidFill>
          </a:ln>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8340" y="2590800"/>
            <a:ext cx="929640" cy="929640"/>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t="29514" b="35243"/>
          <a:stretch/>
        </p:blipFill>
        <p:spPr>
          <a:xfrm>
            <a:off x="7623912" y="2806974"/>
            <a:ext cx="1322967" cy="466254"/>
          </a:xfrm>
          <a:prstGeom prst="rect">
            <a:avLst/>
          </a:prstGeom>
          <a:ln>
            <a:solidFill>
              <a:schemeClr val="tx1">
                <a:lumMod val="65000"/>
                <a:lumOff val="35000"/>
              </a:schemeClr>
            </a:solidFill>
          </a:ln>
        </p:spPr>
      </p:pic>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t="29514" b="27083"/>
          <a:stretch/>
        </p:blipFill>
        <p:spPr>
          <a:xfrm>
            <a:off x="4505193" y="5034740"/>
            <a:ext cx="1461577" cy="634365"/>
          </a:xfrm>
          <a:prstGeom prst="rect">
            <a:avLst/>
          </a:prstGeom>
          <a:ln>
            <a:solidFill>
              <a:schemeClr val="tx1">
                <a:lumMod val="65000"/>
                <a:lumOff val="35000"/>
              </a:schemeClr>
            </a:solidFill>
          </a:ln>
        </p:spPr>
      </p:pic>
      <p:pic>
        <p:nvPicPr>
          <p:cNvPr id="11" name="Picture 10"/>
          <p:cNvPicPr>
            <a:picLocks noChangeAspect="1"/>
          </p:cNvPicPr>
          <p:nvPr/>
        </p:nvPicPr>
        <p:blipFill rotWithShape="1">
          <a:blip r:embed="rId10">
            <a:extLst>
              <a:ext uri="{28A0092B-C50C-407E-A947-70E740481C1C}">
                <a14:useLocalDpi xmlns:a14="http://schemas.microsoft.com/office/drawing/2010/main" val="0"/>
              </a:ext>
            </a:extLst>
          </a:blip>
          <a:srcRect t="8681" b="19270"/>
          <a:stretch/>
        </p:blipFill>
        <p:spPr>
          <a:xfrm>
            <a:off x="2939415" y="2660332"/>
            <a:ext cx="1097280" cy="790575"/>
          </a:xfrm>
          <a:prstGeom prst="rect">
            <a:avLst/>
          </a:prstGeom>
        </p:spPr>
      </p:pic>
      <p:pic>
        <p:nvPicPr>
          <p:cNvPr id="12" name="Picture 11"/>
          <p:cNvPicPr>
            <a:picLocks noChangeAspect="1"/>
          </p:cNvPicPr>
          <p:nvPr/>
        </p:nvPicPr>
        <p:blipFill rotWithShape="1">
          <a:blip r:embed="rId11">
            <a:extLst>
              <a:ext uri="{28A0092B-C50C-407E-A947-70E740481C1C}">
                <a14:useLocalDpi xmlns:a14="http://schemas.microsoft.com/office/drawing/2010/main" val="0"/>
              </a:ext>
            </a:extLst>
          </a:blip>
          <a:srcRect t="8680" b="10590"/>
          <a:stretch/>
        </p:blipFill>
        <p:spPr>
          <a:xfrm>
            <a:off x="4008120" y="3651538"/>
            <a:ext cx="1097280" cy="885825"/>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7199" y="5000801"/>
            <a:ext cx="932815" cy="721644"/>
          </a:xfrm>
          <a:prstGeom prst="rect">
            <a:avLst/>
          </a:prstGeom>
          <a:ln>
            <a:solidFill>
              <a:schemeClr val="tx1">
                <a:lumMod val="65000"/>
                <a:lumOff val="35000"/>
              </a:schemeClr>
            </a:solidFill>
          </a:ln>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35158" y="2769438"/>
            <a:ext cx="926047" cy="926047"/>
          </a:xfrm>
          <a:prstGeom prst="rect">
            <a:avLst/>
          </a:prstGeom>
          <a:ln>
            <a:solidFill>
              <a:schemeClr val="tx1">
                <a:lumMod val="65000"/>
                <a:lumOff val="35000"/>
              </a:schemeClr>
            </a:solidFill>
          </a:ln>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3255" y="1088058"/>
            <a:ext cx="2299691" cy="1280160"/>
          </a:xfrm>
          <a:prstGeom prst="rect">
            <a:avLst/>
          </a:prstGeom>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5135" y="2590800"/>
            <a:ext cx="944880" cy="944880"/>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00200" y="3609722"/>
            <a:ext cx="914400" cy="914400"/>
          </a:xfrm>
          <a:prstGeom prst="rect">
            <a:avLst/>
          </a:prstGeom>
        </p:spPr>
      </p:pic>
      <p:pic>
        <p:nvPicPr>
          <p:cNvPr id="18" name="Picture 17"/>
          <p:cNvPicPr>
            <a:picLocks noChangeAspect="1"/>
          </p:cNvPicPr>
          <p:nvPr/>
        </p:nvPicPr>
        <p:blipFill rotWithShape="1">
          <a:blip r:embed="rId17">
            <a:extLst>
              <a:ext uri="{28A0092B-C50C-407E-A947-70E740481C1C}">
                <a14:useLocalDpi xmlns:a14="http://schemas.microsoft.com/office/drawing/2010/main" val="0"/>
              </a:ext>
            </a:extLst>
          </a:blip>
          <a:srcRect t="8680" b="10590"/>
          <a:stretch/>
        </p:blipFill>
        <p:spPr>
          <a:xfrm>
            <a:off x="5334520" y="3649944"/>
            <a:ext cx="1097280" cy="885825"/>
          </a:xfrm>
          <a:prstGeom prst="rect">
            <a:avLst/>
          </a:prstGeom>
          <a:ln>
            <a:solidFill>
              <a:schemeClr val="tx1">
                <a:lumMod val="65000"/>
                <a:lumOff val="35000"/>
              </a:schemeClr>
            </a:solidFill>
          </a:ln>
        </p:spPr>
      </p:pic>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262851" y="4953000"/>
            <a:ext cx="735330" cy="735330"/>
          </a:xfrm>
          <a:prstGeom prst="rect">
            <a:avLst/>
          </a:prstGeom>
          <a:ln>
            <a:solidFill>
              <a:schemeClr val="tx1">
                <a:lumMod val="65000"/>
                <a:lumOff val="35000"/>
              </a:schemeClr>
            </a:solidFill>
          </a:ln>
        </p:spPr>
      </p:pic>
      <p:pic>
        <p:nvPicPr>
          <p:cNvPr id="20" name="Picture 19"/>
          <p:cNvPicPr>
            <a:picLocks noChangeAspect="1"/>
          </p:cNvPicPr>
          <p:nvPr/>
        </p:nvPicPr>
        <p:blipFill rotWithShape="1">
          <a:blip r:embed="rId19">
            <a:extLst>
              <a:ext uri="{28A0092B-C50C-407E-A947-70E740481C1C}">
                <a14:useLocalDpi xmlns:a14="http://schemas.microsoft.com/office/drawing/2010/main" val="0"/>
              </a:ext>
            </a:extLst>
          </a:blip>
          <a:srcRect t="6944" b="14450"/>
          <a:stretch/>
        </p:blipFill>
        <p:spPr>
          <a:xfrm>
            <a:off x="2712720" y="3661593"/>
            <a:ext cx="1097280" cy="862529"/>
          </a:xfrm>
          <a:prstGeom prst="rect">
            <a:avLst/>
          </a:prstGeom>
          <a:ln>
            <a:solidFill>
              <a:schemeClr val="tx1">
                <a:lumMod val="65000"/>
                <a:lumOff val="35000"/>
              </a:schemeClr>
            </a:solidFill>
          </a:ln>
        </p:spPr>
      </p:pic>
      <p:pic>
        <p:nvPicPr>
          <p:cNvPr id="21" name="Picture 20"/>
          <p:cNvPicPr>
            <a:picLocks noChangeAspect="1"/>
          </p:cNvPicPr>
          <p:nvPr/>
        </p:nvPicPr>
        <p:blipFill rotWithShape="1">
          <a:blip r:embed="rId20">
            <a:extLst>
              <a:ext uri="{28A0092B-C50C-407E-A947-70E740481C1C}">
                <a14:useLocalDpi xmlns:a14="http://schemas.microsoft.com/office/drawing/2010/main" val="0"/>
              </a:ext>
            </a:extLst>
          </a:blip>
          <a:srcRect t="24479" b="18229"/>
          <a:stretch/>
        </p:blipFill>
        <p:spPr>
          <a:xfrm>
            <a:off x="1562100" y="2728176"/>
            <a:ext cx="1169670" cy="670125"/>
          </a:xfrm>
          <a:prstGeom prst="rect">
            <a:avLst/>
          </a:prstGeom>
          <a:ln>
            <a:solidFill>
              <a:schemeClr val="tx1">
                <a:lumMod val="65000"/>
                <a:lumOff val="35000"/>
              </a:schemeClr>
            </a:solidFill>
          </a:ln>
        </p:spPr>
      </p:pic>
      <p:pic>
        <p:nvPicPr>
          <p:cNvPr id="22" name="Picture 21"/>
          <p:cNvPicPr>
            <a:picLocks noChangeAspect="1"/>
          </p:cNvPicPr>
          <p:nvPr/>
        </p:nvPicPr>
        <p:blipFill rotWithShape="1">
          <a:blip r:embed="rId21">
            <a:extLst>
              <a:ext uri="{28A0092B-C50C-407E-A947-70E740481C1C}">
                <a14:useLocalDpi xmlns:a14="http://schemas.microsoft.com/office/drawing/2010/main" val="0"/>
              </a:ext>
            </a:extLst>
          </a:blip>
          <a:srcRect t="16667" b="21701"/>
          <a:stretch/>
        </p:blipFill>
        <p:spPr>
          <a:xfrm>
            <a:off x="4171408" y="2701964"/>
            <a:ext cx="1097280" cy="676275"/>
          </a:xfrm>
          <a:prstGeom prst="rect">
            <a:avLst/>
          </a:prstGeom>
          <a:ln>
            <a:solidFill>
              <a:schemeClr val="tx1">
                <a:lumMod val="65000"/>
                <a:lumOff val="35000"/>
              </a:schemeClr>
            </a:solidFill>
          </a:ln>
        </p:spPr>
      </p:pic>
      <p:pic>
        <p:nvPicPr>
          <p:cNvPr id="23" name="Picture 22"/>
          <p:cNvPicPr>
            <a:picLocks noChangeAspect="1"/>
          </p:cNvPicPr>
          <p:nvPr/>
        </p:nvPicPr>
        <p:blipFill rotWithShape="1">
          <a:blip r:embed="rId22" cstate="print">
            <a:extLst>
              <a:ext uri="{28A0092B-C50C-407E-A947-70E740481C1C}">
                <a14:useLocalDpi xmlns:a14="http://schemas.microsoft.com/office/drawing/2010/main" val="0"/>
              </a:ext>
            </a:extLst>
          </a:blip>
          <a:srcRect t="21345" b="22791"/>
          <a:stretch/>
        </p:blipFill>
        <p:spPr>
          <a:xfrm>
            <a:off x="7315200" y="5000801"/>
            <a:ext cx="1145157" cy="639729"/>
          </a:xfrm>
          <a:prstGeom prst="rect">
            <a:avLst/>
          </a:prstGeom>
        </p:spPr>
      </p:pic>
      <p:sp>
        <p:nvSpPr>
          <p:cNvPr id="24" name="TextBox 23"/>
          <p:cNvSpPr txBox="1"/>
          <p:nvPr/>
        </p:nvSpPr>
        <p:spPr>
          <a:xfrm>
            <a:off x="228599" y="4648200"/>
            <a:ext cx="8857128" cy="307777"/>
          </a:xfrm>
          <a:prstGeom prst="rect">
            <a:avLst/>
          </a:prstGeom>
          <a:noFill/>
        </p:spPr>
        <p:txBody>
          <a:bodyPr wrap="square" rtlCol="0">
            <a:spAutoFit/>
          </a:bodyPr>
          <a:lstStyle/>
          <a:p>
            <a:r>
              <a:rPr lang="en-US" sz="1400" b="1" u="sng" dirty="0" smtClean="0"/>
              <a:t>Associate Members</a:t>
            </a:r>
            <a:r>
              <a:rPr lang="en-US" sz="1400" b="1" u="sng" dirty="0"/>
              <a:t>	</a:t>
            </a:r>
            <a:r>
              <a:rPr lang="en-US" sz="1400" b="1" u="sng" dirty="0" smtClean="0"/>
              <a:t>							</a:t>
            </a:r>
            <a:endParaRPr lang="en-US" sz="1400" b="1" u="sng" dirty="0"/>
          </a:p>
        </p:txBody>
      </p:sp>
      <p:sp>
        <p:nvSpPr>
          <p:cNvPr id="25" name="TextBox 24"/>
          <p:cNvSpPr txBox="1"/>
          <p:nvPr/>
        </p:nvSpPr>
        <p:spPr>
          <a:xfrm>
            <a:off x="228599" y="2280075"/>
            <a:ext cx="8718279" cy="338554"/>
          </a:xfrm>
          <a:prstGeom prst="rect">
            <a:avLst/>
          </a:prstGeom>
          <a:noFill/>
        </p:spPr>
        <p:txBody>
          <a:bodyPr wrap="square" rtlCol="0">
            <a:spAutoFit/>
          </a:bodyPr>
          <a:lstStyle/>
          <a:p>
            <a:r>
              <a:rPr lang="en-US" sz="1600" b="1" u="sng" dirty="0" smtClean="0"/>
              <a:t>Core Team								    </a:t>
            </a:r>
            <a:endParaRPr lang="en-US" sz="1600" b="1" u="sng" dirty="0"/>
          </a:p>
        </p:txBody>
      </p:sp>
      <p:pic>
        <p:nvPicPr>
          <p:cNvPr id="26" name="Picture 25"/>
          <p:cNvPicPr>
            <a:picLocks noChangeAspect="1"/>
          </p:cNvPicPr>
          <p:nvPr/>
        </p:nvPicPr>
        <p:blipFill rotWithShape="1">
          <a:blip r:embed="rId23">
            <a:extLst>
              <a:ext uri="{28A0092B-C50C-407E-A947-70E740481C1C}">
                <a14:useLocalDpi xmlns:a14="http://schemas.microsoft.com/office/drawing/2010/main" val="0"/>
              </a:ext>
            </a:extLst>
          </a:blip>
          <a:srcRect t="4529" b="7956"/>
          <a:stretch/>
        </p:blipFill>
        <p:spPr>
          <a:xfrm>
            <a:off x="356928" y="3609722"/>
            <a:ext cx="1062297" cy="929673"/>
          </a:xfrm>
          <a:prstGeom prst="rect">
            <a:avLst/>
          </a:prstGeom>
          <a:ln>
            <a:solidFill>
              <a:schemeClr val="tx1">
                <a:lumMod val="65000"/>
                <a:lumOff val="35000"/>
              </a:schemeClr>
            </a:solidFill>
          </a:ln>
        </p:spPr>
      </p:pic>
      <p:pic>
        <p:nvPicPr>
          <p:cNvPr id="27" name="Picture 2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676155" y="3998154"/>
            <a:ext cx="1782044" cy="462646"/>
          </a:xfrm>
          <a:prstGeom prst="rect">
            <a:avLst/>
          </a:prstGeom>
        </p:spPr>
      </p:pic>
      <p:pic>
        <p:nvPicPr>
          <p:cNvPr id="1026"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11501" y="3352800"/>
            <a:ext cx="134778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19183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426483"/>
            <a:ext cx="8839200" cy="609600"/>
          </a:xfrm>
        </p:spPr>
        <p:txBody>
          <a:bodyPr/>
          <a:lstStyle/>
          <a:p>
            <a:pPr eaLnBrk="1" hangingPunct="1"/>
            <a:r>
              <a:rPr lang="en-US" sz="4000" dirty="0" smtClean="0">
                <a:solidFill>
                  <a:srgbClr val="002060"/>
                </a:solidFill>
              </a:rPr>
              <a:t>Overview</a:t>
            </a:r>
          </a:p>
        </p:txBody>
      </p:sp>
      <p:sp>
        <p:nvSpPr>
          <p:cNvPr id="10243" name="Rectangle 3"/>
          <p:cNvSpPr>
            <a:spLocks noGrp="1" noChangeArrowheads="1"/>
          </p:cNvSpPr>
          <p:nvPr>
            <p:ph idx="1"/>
          </p:nvPr>
        </p:nvSpPr>
        <p:spPr>
          <a:xfrm>
            <a:off x="152400" y="1143000"/>
            <a:ext cx="5305300" cy="4800600"/>
          </a:xfrm>
        </p:spPr>
        <p:txBody>
          <a:bodyPr>
            <a:normAutofit fontScale="85000" lnSpcReduction="20000"/>
          </a:bodyPr>
          <a:lstStyle/>
          <a:p>
            <a:r>
              <a:rPr lang="en-US" dirty="0" smtClean="0"/>
              <a:t>Unmanned Aircraft Systems</a:t>
            </a:r>
          </a:p>
          <a:p>
            <a:r>
              <a:rPr lang="en-US" dirty="0" smtClean="0"/>
              <a:t>FAA Authority</a:t>
            </a:r>
          </a:p>
          <a:p>
            <a:r>
              <a:rPr lang="en-US" dirty="0" smtClean="0"/>
              <a:t>Hobby/Recreational Operations</a:t>
            </a:r>
            <a:endParaRPr lang="en-US" dirty="0"/>
          </a:p>
          <a:p>
            <a:r>
              <a:rPr lang="en-US" dirty="0" smtClean="0"/>
              <a:t>UAS Registration</a:t>
            </a:r>
            <a:endParaRPr lang="en-US" dirty="0"/>
          </a:p>
          <a:p>
            <a:r>
              <a:rPr lang="en-US" dirty="0" smtClean="0"/>
              <a:t>Small UAS Rule (Part 107)</a:t>
            </a:r>
          </a:p>
          <a:p>
            <a:pPr lvl="1"/>
            <a:r>
              <a:rPr lang="en-US" dirty="0" smtClean="0"/>
              <a:t>Becoming a Pilot</a:t>
            </a:r>
          </a:p>
          <a:p>
            <a:pPr lvl="1"/>
            <a:r>
              <a:rPr lang="en-US" dirty="0" smtClean="0"/>
              <a:t>Operating Rules</a:t>
            </a:r>
          </a:p>
          <a:p>
            <a:r>
              <a:rPr lang="en-US" dirty="0" smtClean="0"/>
              <a:t>Next Steps in Integration</a:t>
            </a:r>
          </a:p>
          <a:p>
            <a:pPr lvl="1"/>
            <a:r>
              <a:rPr lang="en-US" dirty="0"/>
              <a:t>Focus Area Pathfinders &amp; </a:t>
            </a:r>
            <a:br>
              <a:rPr lang="en-US" dirty="0"/>
            </a:br>
            <a:r>
              <a:rPr lang="en-US" dirty="0"/>
              <a:t>Extended Operations</a:t>
            </a:r>
          </a:p>
          <a:p>
            <a:pPr lvl="1"/>
            <a:r>
              <a:rPr lang="en-US" dirty="0" smtClean="0"/>
              <a:t>Operations Over People Rulemaking</a:t>
            </a:r>
          </a:p>
          <a:p>
            <a:r>
              <a:rPr lang="en-US" dirty="0" smtClean="0"/>
              <a:t>Research, Security, &amp; Enforcement</a:t>
            </a:r>
          </a:p>
          <a:p>
            <a:r>
              <a:rPr lang="en-US" dirty="0" smtClean="0"/>
              <a:t>Outreach Efforts</a:t>
            </a:r>
          </a:p>
          <a:p>
            <a:endParaRPr lang="en-US" dirty="0" smtClean="0"/>
          </a:p>
        </p:txBody>
      </p:sp>
      <p:pic>
        <p:nvPicPr>
          <p:cNvPr id="7" name="Picture 4" descr="http://uav-tech.info/images/news/you122rf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7700" y="914400"/>
            <a:ext cx="3363410" cy="20403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Eagle Ey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7700" y="3449782"/>
            <a:ext cx="3339659" cy="1981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31047"/>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6712" y="304800"/>
            <a:ext cx="8472488" cy="609600"/>
          </a:xfrm>
        </p:spPr>
        <p:txBody>
          <a:bodyPr/>
          <a:lstStyle/>
          <a:p>
            <a:r>
              <a:rPr lang="en-US" sz="4000" dirty="0" smtClean="0"/>
              <a:t>Reporting Unsafe UAS Activity</a:t>
            </a:r>
            <a:endParaRPr lang="en-US" sz="4000" dirty="0"/>
          </a:p>
        </p:txBody>
      </p:sp>
      <p:sp>
        <p:nvSpPr>
          <p:cNvPr id="5" name="Content Placeholder 4"/>
          <p:cNvSpPr>
            <a:spLocks noGrp="1"/>
          </p:cNvSpPr>
          <p:nvPr>
            <p:ph idx="1"/>
          </p:nvPr>
        </p:nvSpPr>
        <p:spPr>
          <a:xfrm>
            <a:off x="495300" y="1066800"/>
            <a:ext cx="8343900" cy="4603750"/>
          </a:xfrm>
        </p:spPr>
        <p:txBody>
          <a:bodyPr/>
          <a:lstStyle/>
          <a:p>
            <a:r>
              <a:rPr lang="en-US" dirty="0" smtClean="0"/>
              <a:t>While flying or at the airport:</a:t>
            </a:r>
          </a:p>
          <a:p>
            <a:pPr lvl="1"/>
            <a:r>
              <a:rPr lang="en-US" dirty="0" smtClean="0"/>
              <a:t>Report the sighting to Air Traffic Control</a:t>
            </a:r>
          </a:p>
          <a:p>
            <a:pPr lvl="2"/>
            <a:r>
              <a:rPr lang="en-US" dirty="0" smtClean="0"/>
              <a:t>Note the location, altitude, and characteristics of the aircraft</a:t>
            </a:r>
          </a:p>
          <a:p>
            <a:r>
              <a:rPr lang="en-US" dirty="0" smtClean="0"/>
              <a:t>Anywhere else:</a:t>
            </a:r>
          </a:p>
          <a:p>
            <a:pPr lvl="1"/>
            <a:r>
              <a:rPr lang="en-US" dirty="0" smtClean="0"/>
              <a:t>Call local law enforcement</a:t>
            </a:r>
          </a:p>
          <a:p>
            <a:pPr lvl="2"/>
            <a:r>
              <a:rPr lang="en-US" dirty="0" smtClean="0"/>
              <a:t>The FAA has published guidance for law enforcement to help them respond to unsafe UAS activity</a:t>
            </a:r>
          </a:p>
          <a:p>
            <a:r>
              <a:rPr lang="en-US" dirty="0" smtClean="0"/>
              <a:t>Be as detailed &amp; specific as possible</a:t>
            </a:r>
          </a:p>
          <a:p>
            <a:pPr lvl="1"/>
            <a:r>
              <a:rPr lang="en-US" dirty="0" smtClean="0"/>
              <a:t>Location, altitude, direction, pictures, videos, etc.</a:t>
            </a:r>
            <a:endParaRPr lang="en-US" dirty="0"/>
          </a:p>
        </p:txBody>
      </p:sp>
    </p:spTree>
    <p:extLst>
      <p:ext uri="{BB962C8B-B14F-4D97-AF65-F5344CB8AC3E}">
        <p14:creationId xmlns:p14="http://schemas.microsoft.com/office/powerpoint/2010/main" val="220326412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52400"/>
            <a:ext cx="8472488" cy="609600"/>
          </a:xfrm>
        </p:spPr>
        <p:txBody>
          <a:bodyPr/>
          <a:lstStyle/>
          <a:p>
            <a:r>
              <a:rPr lang="en-US" sz="4000" dirty="0" smtClean="0"/>
              <a:t>UAS Outreach and Education</a:t>
            </a:r>
            <a:endParaRPr lang="en-US" sz="4000" dirty="0"/>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4965" y="914400"/>
            <a:ext cx="2819400" cy="357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3786156"/>
            <a:ext cx="2014722" cy="201472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00" y="1055891"/>
            <a:ext cx="5088094" cy="2658529"/>
          </a:xfrm>
          <a:prstGeom prst="rect">
            <a:avLst/>
          </a:prstGeom>
          <a:ln>
            <a:solidFill>
              <a:schemeClr val="tx1"/>
            </a:solidFill>
          </a:ln>
        </p:spPr>
      </p:pic>
      <p:grpSp>
        <p:nvGrpSpPr>
          <p:cNvPr id="12" name="Group 11"/>
          <p:cNvGrpSpPr/>
          <p:nvPr/>
        </p:nvGrpSpPr>
        <p:grpSpPr>
          <a:xfrm>
            <a:off x="386088" y="4627966"/>
            <a:ext cx="5178078" cy="1067654"/>
            <a:chOff x="3831771" y="1236617"/>
            <a:chExt cx="5312229" cy="1172392"/>
          </a:xfrm>
        </p:grpSpPr>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9817" y="1418409"/>
              <a:ext cx="4954361" cy="896093"/>
            </a:xfrm>
            <a:prstGeom prst="rect">
              <a:avLst/>
            </a:prstGeom>
            <a:ln>
              <a:noFill/>
            </a:ln>
          </p:spPr>
        </p:pic>
        <p:sp>
          <p:nvSpPr>
            <p:cNvPr id="14" name="Rectangle 13"/>
            <p:cNvSpPr/>
            <p:nvPr/>
          </p:nvSpPr>
          <p:spPr bwMode="auto">
            <a:xfrm>
              <a:off x="3831771" y="1236617"/>
              <a:ext cx="5312229" cy="1172392"/>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grpSp>
    </p:spTree>
    <p:extLst>
      <p:ext uri="{BB962C8B-B14F-4D97-AF65-F5344CB8AC3E}">
        <p14:creationId xmlns:p14="http://schemas.microsoft.com/office/powerpoint/2010/main" val="310949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04800"/>
            <a:ext cx="8472488" cy="609600"/>
          </a:xfrm>
        </p:spPr>
        <p:txBody>
          <a:bodyPr/>
          <a:lstStyle/>
          <a:p>
            <a:r>
              <a:rPr lang="en-US" sz="4000" dirty="0" smtClean="0"/>
              <a:t>Part 107 Inquiries</a:t>
            </a:r>
            <a:endParaRPr lang="en-US" sz="4000" dirty="0"/>
          </a:p>
        </p:txBody>
      </p:sp>
      <p:sp>
        <p:nvSpPr>
          <p:cNvPr id="3" name="Content Placeholder 2"/>
          <p:cNvSpPr>
            <a:spLocks noGrp="1"/>
          </p:cNvSpPr>
          <p:nvPr>
            <p:ph idx="1"/>
          </p:nvPr>
        </p:nvSpPr>
        <p:spPr>
          <a:xfrm>
            <a:off x="228600" y="1066800"/>
            <a:ext cx="8763000" cy="4756150"/>
          </a:xfrm>
        </p:spPr>
        <p:txBody>
          <a:bodyPr/>
          <a:lstStyle/>
          <a:p>
            <a:endParaRPr lang="en-US" sz="4000" dirty="0" smtClean="0"/>
          </a:p>
          <a:p>
            <a:r>
              <a:rPr lang="en-US" sz="4000" dirty="0" smtClean="0"/>
              <a:t>UAS Help Line: 844-FLY-MY-UAS</a:t>
            </a:r>
          </a:p>
          <a:p>
            <a:pPr marL="457200" lvl="1" indent="0">
              <a:buNone/>
            </a:pPr>
            <a:endParaRPr lang="en-US" sz="3200" dirty="0" smtClean="0"/>
          </a:p>
          <a:p>
            <a:r>
              <a:rPr lang="en-US" sz="4000" dirty="0" smtClean="0"/>
              <a:t>UAS Email: </a:t>
            </a:r>
            <a:r>
              <a:rPr lang="en-US" sz="4000" dirty="0" smtClean="0">
                <a:hlinkClick r:id="rId3"/>
              </a:rPr>
              <a:t>UASHelp@faa.gov</a:t>
            </a:r>
            <a:endParaRPr lang="en-US" sz="3600" dirty="0" smtClean="0"/>
          </a:p>
          <a:p>
            <a:pPr marL="457200" lvl="1" indent="0">
              <a:buNone/>
            </a:pPr>
            <a:endParaRPr lang="en-US" sz="3200" dirty="0" smtClean="0"/>
          </a:p>
        </p:txBody>
      </p:sp>
    </p:spTree>
    <p:extLst>
      <p:ext uri="{BB962C8B-B14F-4D97-AF65-F5344CB8AC3E}">
        <p14:creationId xmlns:p14="http://schemas.microsoft.com/office/powerpoint/2010/main" val="349868469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472488" cy="609600"/>
          </a:xfrm>
        </p:spPr>
        <p:txBody>
          <a:bodyPr/>
          <a:lstStyle/>
          <a:p>
            <a:r>
              <a:rPr lang="en-US" sz="4000" dirty="0"/>
              <a:t>Questions</a:t>
            </a:r>
            <a:r>
              <a:rPr lang="en-US" sz="4000" dirty="0" smtClean="0"/>
              <a:t>?</a:t>
            </a:r>
            <a:endParaRPr lang="en-US" sz="4000" dirty="0"/>
          </a:p>
        </p:txBody>
      </p:sp>
      <p:sp>
        <p:nvSpPr>
          <p:cNvPr id="3" name="Content Placeholder 2"/>
          <p:cNvSpPr>
            <a:spLocks noGrp="1"/>
          </p:cNvSpPr>
          <p:nvPr>
            <p:ph idx="1"/>
          </p:nvPr>
        </p:nvSpPr>
        <p:spPr>
          <a:xfrm>
            <a:off x="1905000" y="5374231"/>
            <a:ext cx="5219700" cy="701675"/>
          </a:xfrm>
        </p:spPr>
        <p:txBody>
          <a:bodyPr/>
          <a:lstStyle/>
          <a:p>
            <a:pPr marL="0" indent="0" algn="ctr">
              <a:buNone/>
            </a:pPr>
            <a:r>
              <a:rPr lang="en-US" sz="3600" dirty="0" smtClean="0">
                <a:solidFill>
                  <a:srgbClr val="1D2F68"/>
                </a:solidFill>
              </a:rPr>
              <a:t>www.faa.gov/uas</a:t>
            </a:r>
            <a:endParaRPr lang="en-US" sz="3600" dirty="0">
              <a:solidFill>
                <a:srgbClr val="1D2F68"/>
              </a:solidFill>
            </a:endParaRPr>
          </a:p>
          <a:p>
            <a:pPr marL="0" indent="0">
              <a:buNone/>
            </a:pPr>
            <a:endParaRPr lang="en-US" dirty="0"/>
          </a:p>
        </p:txBody>
      </p:sp>
      <p:sp>
        <p:nvSpPr>
          <p:cNvPr id="4" name="AutoShape 2" descr="Image result for ques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C:\Users\AFS080EF\AppData\Local\Microsoft\Windows\Temporary Internet Files\Content.IE5\F3U2IME9\5471047557_4dc13f537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939800"/>
            <a:ext cx="4394200" cy="439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79394"/>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3200"/>
            <a:ext cx="8472488" cy="609600"/>
          </a:xfrm>
        </p:spPr>
        <p:txBody>
          <a:bodyPr/>
          <a:lstStyle/>
          <a:p>
            <a:pPr algn="ctr"/>
            <a:r>
              <a:rPr lang="en-US" dirty="0" smtClean="0"/>
              <a:t>Backup Slides</a:t>
            </a:r>
            <a:endParaRPr lang="en-US" dirty="0"/>
          </a:p>
        </p:txBody>
      </p:sp>
    </p:spTree>
    <p:extLst>
      <p:ext uri="{BB962C8B-B14F-4D97-AF65-F5344CB8AC3E}">
        <p14:creationId xmlns:p14="http://schemas.microsoft.com/office/powerpoint/2010/main" val="23655130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Waivable</a:t>
            </a:r>
            <a:r>
              <a:rPr lang="en-US" sz="4000" dirty="0" smtClean="0"/>
              <a:t> Provisions of Part 107</a:t>
            </a:r>
            <a:endParaRPr lang="en-US" sz="4000" dirty="0"/>
          </a:p>
        </p:txBody>
      </p:sp>
      <p:sp>
        <p:nvSpPr>
          <p:cNvPr id="3" name="Content Placeholder 2"/>
          <p:cNvSpPr>
            <a:spLocks noGrp="1"/>
          </p:cNvSpPr>
          <p:nvPr>
            <p:ph idx="1"/>
          </p:nvPr>
        </p:nvSpPr>
        <p:spPr>
          <a:xfrm>
            <a:off x="228600" y="1143000"/>
            <a:ext cx="8763000" cy="4679951"/>
          </a:xfrm>
        </p:spPr>
        <p:txBody>
          <a:bodyPr/>
          <a:lstStyle/>
          <a:p>
            <a:r>
              <a:rPr lang="en-US" sz="2400" dirty="0"/>
              <a:t>Operation from a moving vehicle or aircraft </a:t>
            </a:r>
            <a:r>
              <a:rPr lang="en-US" sz="2400" b="0" dirty="0"/>
              <a:t>(§ 107.25</a:t>
            </a:r>
            <a:r>
              <a:rPr lang="en-US" sz="2400" b="0" dirty="0" smtClean="0"/>
              <a:t>)</a:t>
            </a:r>
            <a:endParaRPr lang="en-US" sz="2400" b="0" dirty="0"/>
          </a:p>
          <a:p>
            <a:r>
              <a:rPr lang="en-US" sz="2400" dirty="0"/>
              <a:t>Daylight operation </a:t>
            </a:r>
            <a:r>
              <a:rPr lang="en-US" sz="2400" b="0" dirty="0"/>
              <a:t>(§ 107.29)</a:t>
            </a:r>
          </a:p>
          <a:p>
            <a:r>
              <a:rPr lang="en-US" sz="2400" dirty="0"/>
              <a:t>Visual line of sight aircraft operation </a:t>
            </a:r>
            <a:r>
              <a:rPr lang="en-US" sz="2400" b="0" dirty="0"/>
              <a:t>(§ 107.31</a:t>
            </a:r>
            <a:r>
              <a:rPr lang="en-US" sz="2400" b="0" dirty="0" smtClean="0"/>
              <a:t>)</a:t>
            </a:r>
            <a:endParaRPr lang="en-US" sz="2400" b="0" dirty="0"/>
          </a:p>
          <a:p>
            <a:r>
              <a:rPr lang="en-US" sz="2400" dirty="0"/>
              <a:t>Visual observer </a:t>
            </a:r>
            <a:r>
              <a:rPr lang="en-US" sz="2400" b="0" dirty="0"/>
              <a:t>(§ 107.33)</a:t>
            </a:r>
          </a:p>
          <a:p>
            <a:r>
              <a:rPr lang="en-US" sz="2400" dirty="0"/>
              <a:t>Operation of multiple small </a:t>
            </a:r>
            <a:r>
              <a:rPr lang="en-US" sz="2400" dirty="0" smtClean="0"/>
              <a:t>UAS </a:t>
            </a:r>
            <a:r>
              <a:rPr lang="en-US" sz="2400" b="0" dirty="0"/>
              <a:t>(§ 107.35)</a:t>
            </a:r>
          </a:p>
          <a:p>
            <a:r>
              <a:rPr lang="en-US" sz="2400" dirty="0"/>
              <a:t>Yielding the right of way </a:t>
            </a:r>
            <a:r>
              <a:rPr lang="en-US" sz="2400" b="0" dirty="0"/>
              <a:t>(§ 107.37(a))</a:t>
            </a:r>
          </a:p>
          <a:p>
            <a:r>
              <a:rPr lang="en-US" sz="2400" dirty="0"/>
              <a:t>Operation over people </a:t>
            </a:r>
            <a:r>
              <a:rPr lang="en-US" sz="2400" b="0" dirty="0"/>
              <a:t>(§ 107.39)</a:t>
            </a:r>
          </a:p>
          <a:p>
            <a:r>
              <a:rPr lang="en-US" sz="2400" dirty="0"/>
              <a:t>Operation in certain airspace </a:t>
            </a:r>
            <a:r>
              <a:rPr lang="en-US" sz="2400" b="0" dirty="0"/>
              <a:t>(§ 107.41)</a:t>
            </a:r>
          </a:p>
          <a:p>
            <a:r>
              <a:rPr lang="en-US" sz="2400" dirty="0"/>
              <a:t>Operating limitations for small </a:t>
            </a:r>
            <a:r>
              <a:rPr lang="en-US" sz="2400" dirty="0" smtClean="0"/>
              <a:t>UAS </a:t>
            </a:r>
            <a:r>
              <a:rPr lang="en-US" sz="2400" b="0" dirty="0" smtClean="0"/>
              <a:t>(§ </a:t>
            </a:r>
            <a:r>
              <a:rPr lang="en-US" sz="2400" b="0" dirty="0"/>
              <a:t>107.51</a:t>
            </a:r>
            <a:r>
              <a:rPr lang="en-US" sz="2400" b="0" dirty="0" smtClean="0"/>
              <a:t>)</a:t>
            </a:r>
          </a:p>
          <a:p>
            <a:endParaRPr lang="en-US" sz="1050" b="0" dirty="0"/>
          </a:p>
          <a:p>
            <a:pPr marL="0" indent="0">
              <a:buNone/>
            </a:pPr>
            <a:r>
              <a:rPr lang="en-US" sz="2400" u="sng" dirty="0"/>
              <a:t>Online portal available </a:t>
            </a:r>
            <a:r>
              <a:rPr lang="en-US" sz="2400" u="sng" dirty="0" smtClean="0"/>
              <a:t>at </a:t>
            </a:r>
            <a:r>
              <a:rPr lang="en-US" sz="2400" u="sng" dirty="0" smtClean="0">
                <a:hlinkClick r:id="rId2"/>
              </a:rPr>
              <a:t>www.faa.gov/uas/request_waiver/</a:t>
            </a:r>
            <a:endParaRPr lang="en-US" sz="2400" dirty="0"/>
          </a:p>
        </p:txBody>
      </p:sp>
    </p:spTree>
    <p:extLst>
      <p:ext uri="{BB962C8B-B14F-4D97-AF65-F5344CB8AC3E}">
        <p14:creationId xmlns:p14="http://schemas.microsoft.com/office/powerpoint/2010/main" val="3777895570"/>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472488" cy="609600"/>
          </a:xfrm>
        </p:spPr>
        <p:txBody>
          <a:bodyPr/>
          <a:lstStyle/>
          <a:p>
            <a:r>
              <a:rPr lang="en-US" dirty="0" smtClean="0"/>
              <a:t>Aeronautical Knowledge Exam Topics</a:t>
            </a:r>
            <a:endParaRPr lang="en-US" dirty="0"/>
          </a:p>
        </p:txBody>
      </p:sp>
      <p:sp>
        <p:nvSpPr>
          <p:cNvPr id="5" name="Content Placeholder 4"/>
          <p:cNvSpPr>
            <a:spLocks noGrp="1"/>
          </p:cNvSpPr>
          <p:nvPr>
            <p:ph idx="1"/>
          </p:nvPr>
        </p:nvSpPr>
        <p:spPr>
          <a:xfrm>
            <a:off x="228600" y="914400"/>
            <a:ext cx="8763000" cy="4908551"/>
          </a:xfrm>
        </p:spPr>
        <p:txBody>
          <a:bodyPr>
            <a:normAutofit fontScale="77500" lnSpcReduction="20000"/>
          </a:bodyPr>
          <a:lstStyle/>
          <a:p>
            <a:r>
              <a:rPr lang="en-US" dirty="0" smtClean="0"/>
              <a:t>Applicable </a:t>
            </a:r>
            <a:r>
              <a:rPr lang="en-US" dirty="0"/>
              <a:t>regulations relating to small unmanned aircraft system rating privileges, limitations, and flight operation</a:t>
            </a:r>
          </a:p>
          <a:p>
            <a:r>
              <a:rPr lang="en-US" dirty="0" smtClean="0"/>
              <a:t>Airspace </a:t>
            </a:r>
            <a:r>
              <a:rPr lang="en-US" dirty="0"/>
              <a:t>classification and operating requirements, and flight restrictions affecting small unmanned aircraft operation</a:t>
            </a:r>
          </a:p>
          <a:p>
            <a:r>
              <a:rPr lang="en-US" dirty="0" smtClean="0"/>
              <a:t>Aviation </a:t>
            </a:r>
            <a:r>
              <a:rPr lang="en-US" dirty="0"/>
              <a:t>weather sources and effects of weather on small unmanned aircraft performance</a:t>
            </a:r>
          </a:p>
          <a:p>
            <a:r>
              <a:rPr lang="en-US" dirty="0" smtClean="0"/>
              <a:t>Small </a:t>
            </a:r>
            <a:r>
              <a:rPr lang="en-US" dirty="0"/>
              <a:t>unmanned aircraft loading and performance</a:t>
            </a:r>
          </a:p>
          <a:p>
            <a:r>
              <a:rPr lang="en-US" dirty="0" smtClean="0"/>
              <a:t>Emergency </a:t>
            </a:r>
            <a:r>
              <a:rPr lang="en-US" dirty="0"/>
              <a:t>procedures</a:t>
            </a:r>
          </a:p>
          <a:p>
            <a:r>
              <a:rPr lang="en-US" dirty="0" smtClean="0"/>
              <a:t>Crew </a:t>
            </a:r>
            <a:r>
              <a:rPr lang="en-US" dirty="0"/>
              <a:t>resource management</a:t>
            </a:r>
          </a:p>
          <a:p>
            <a:r>
              <a:rPr lang="en-US" dirty="0" smtClean="0"/>
              <a:t>Radio </a:t>
            </a:r>
            <a:r>
              <a:rPr lang="en-US" dirty="0"/>
              <a:t>communication procedures</a:t>
            </a:r>
          </a:p>
          <a:p>
            <a:r>
              <a:rPr lang="en-US" dirty="0" smtClean="0"/>
              <a:t>Determining </a:t>
            </a:r>
            <a:r>
              <a:rPr lang="en-US" dirty="0"/>
              <a:t>the performance of small unmanned aircraft</a:t>
            </a:r>
          </a:p>
          <a:p>
            <a:r>
              <a:rPr lang="en-US" dirty="0" smtClean="0"/>
              <a:t>Physiological </a:t>
            </a:r>
            <a:r>
              <a:rPr lang="en-US" dirty="0"/>
              <a:t>effects of drugs and alcohol</a:t>
            </a:r>
          </a:p>
          <a:p>
            <a:r>
              <a:rPr lang="en-US" dirty="0" smtClean="0"/>
              <a:t>Aeronautical </a:t>
            </a:r>
            <a:r>
              <a:rPr lang="en-US" dirty="0"/>
              <a:t>decision-making and judgment</a:t>
            </a:r>
          </a:p>
          <a:p>
            <a:r>
              <a:rPr lang="en-US" dirty="0" smtClean="0"/>
              <a:t>Airport </a:t>
            </a:r>
            <a:r>
              <a:rPr lang="en-US" dirty="0"/>
              <a:t>operations</a:t>
            </a:r>
          </a:p>
          <a:p>
            <a:r>
              <a:rPr lang="en-US" dirty="0" smtClean="0"/>
              <a:t>Maintenance </a:t>
            </a:r>
            <a:r>
              <a:rPr lang="en-US" dirty="0"/>
              <a:t>and preflight inspection procedures</a:t>
            </a:r>
          </a:p>
          <a:p>
            <a:endParaRPr lang="en-US" dirty="0"/>
          </a:p>
        </p:txBody>
      </p:sp>
    </p:spTree>
    <p:extLst>
      <p:ext uri="{BB962C8B-B14F-4D97-AF65-F5344CB8AC3E}">
        <p14:creationId xmlns:p14="http://schemas.microsoft.com/office/powerpoint/2010/main" val="344450180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flight-evolved.com/wp-content/uploads/2016/01/SenseFly-eBe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42"/>
          <a:stretch/>
        </p:blipFill>
        <p:spPr bwMode="auto">
          <a:xfrm>
            <a:off x="6828568" y="599258"/>
            <a:ext cx="2045525" cy="1447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53" r="7579" b="16217"/>
          <a:stretch/>
        </p:blipFill>
        <p:spPr bwMode="auto">
          <a:xfrm>
            <a:off x="4385619" y="623467"/>
            <a:ext cx="2442949" cy="14235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
        <p:nvSpPr>
          <p:cNvPr id="161794" name="Rectangle 2"/>
          <p:cNvSpPr>
            <a:spLocks noChangeArrowheads="1"/>
          </p:cNvSpPr>
          <p:nvPr/>
        </p:nvSpPr>
        <p:spPr bwMode="auto">
          <a:xfrm>
            <a:off x="209550" y="304800"/>
            <a:ext cx="4362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a:solidFill>
                  <a:srgbClr val="1D2F68"/>
                </a:solidFill>
                <a:ea typeface="ＭＳ Ｐゴシック" pitchFamily="34" charset="-128"/>
                <a:cs typeface="Arial" pitchFamily="34" charset="0"/>
              </a:rPr>
              <a:t>What </a:t>
            </a:r>
            <a:r>
              <a:rPr lang="en-US" sz="4000" b="1" dirty="0" smtClean="0">
                <a:solidFill>
                  <a:srgbClr val="1D2F68"/>
                </a:solidFill>
                <a:ea typeface="ＭＳ Ｐゴシック" pitchFamily="34" charset="-128"/>
                <a:cs typeface="Arial" pitchFamily="34" charset="0"/>
              </a:rPr>
              <a:t>is a UAS</a:t>
            </a:r>
            <a:r>
              <a:rPr lang="en-US" sz="4000" b="1" dirty="0">
                <a:solidFill>
                  <a:srgbClr val="1D2F68"/>
                </a:solidFill>
                <a:ea typeface="ＭＳ Ｐゴシック" pitchFamily="34" charset="-128"/>
                <a:cs typeface="Arial" pitchFamily="34" charset="0"/>
              </a:rPr>
              <a:t>?</a:t>
            </a:r>
          </a:p>
        </p:txBody>
      </p:sp>
      <p:sp>
        <p:nvSpPr>
          <p:cNvPr id="161795" name="Rectangle 3"/>
          <p:cNvSpPr>
            <a:spLocks noChangeArrowheads="1"/>
          </p:cNvSpPr>
          <p:nvPr/>
        </p:nvSpPr>
        <p:spPr bwMode="auto">
          <a:xfrm>
            <a:off x="271154" y="1039942"/>
            <a:ext cx="4266094" cy="474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342900" indent="-342900">
              <a:lnSpc>
                <a:spcPct val="90000"/>
              </a:lnSpc>
              <a:spcBef>
                <a:spcPts val="1200"/>
              </a:spcBef>
              <a:buFont typeface="Arial" panose="020B0604020202020204" pitchFamily="34" charset="0"/>
              <a:buChar char="•"/>
            </a:pPr>
            <a:r>
              <a:rPr lang="en-US" sz="2400" b="1" dirty="0" smtClean="0"/>
              <a:t>A UAS is a </a:t>
            </a:r>
            <a:r>
              <a:rPr lang="en-US" sz="2400" b="1" i="1" dirty="0" smtClean="0"/>
              <a:t>system:</a:t>
            </a:r>
          </a:p>
          <a:p>
            <a:pPr marL="860425" lvl="1" indent="-457200">
              <a:lnSpc>
                <a:spcPct val="90000"/>
              </a:lnSpc>
              <a:spcBef>
                <a:spcPct val="20000"/>
              </a:spcBef>
              <a:buFont typeface="+mj-lt"/>
              <a:buAutoNum type="arabicPeriod"/>
            </a:pPr>
            <a:r>
              <a:rPr lang="en-US" sz="2000" dirty="0" smtClean="0"/>
              <a:t>Unmanned </a:t>
            </a:r>
            <a:r>
              <a:rPr lang="en-US" sz="2000" dirty="0"/>
              <a:t>Aircraft </a:t>
            </a:r>
            <a:endParaRPr lang="en-US" sz="2000" dirty="0" smtClean="0"/>
          </a:p>
          <a:p>
            <a:pPr marL="860425" lvl="1" indent="-457200">
              <a:lnSpc>
                <a:spcPct val="90000"/>
              </a:lnSpc>
              <a:spcBef>
                <a:spcPct val="20000"/>
              </a:spcBef>
              <a:buFont typeface="+mj-lt"/>
              <a:buAutoNum type="arabicPeriod"/>
            </a:pPr>
            <a:r>
              <a:rPr lang="en-US" sz="2000" dirty="0" smtClean="0"/>
              <a:t>Ground </a:t>
            </a:r>
            <a:r>
              <a:rPr lang="en-US" sz="2000" dirty="0"/>
              <a:t>Control Station</a:t>
            </a:r>
          </a:p>
          <a:p>
            <a:pPr marL="860425" lvl="1" indent="-457200">
              <a:lnSpc>
                <a:spcPct val="90000"/>
              </a:lnSpc>
              <a:spcBef>
                <a:spcPct val="20000"/>
              </a:spcBef>
              <a:buFont typeface="+mj-lt"/>
              <a:buAutoNum type="arabicPeriod"/>
            </a:pPr>
            <a:r>
              <a:rPr lang="en-US" sz="2000" dirty="0"/>
              <a:t>Command &amp; Control </a:t>
            </a:r>
            <a:r>
              <a:rPr lang="en-US" sz="2000" dirty="0" smtClean="0"/>
              <a:t>Link(s)</a:t>
            </a:r>
            <a:endParaRPr lang="en-US" sz="2000" dirty="0"/>
          </a:p>
          <a:p>
            <a:pPr marL="342900" indent="-342900">
              <a:lnSpc>
                <a:spcPct val="90000"/>
              </a:lnSpc>
              <a:spcBef>
                <a:spcPct val="20000"/>
              </a:spcBef>
              <a:buFont typeface="Arial" panose="020B0604020202020204" pitchFamily="34" charset="0"/>
              <a:buChar char="•"/>
            </a:pPr>
            <a:endParaRPr lang="en-US" sz="2400" b="1" dirty="0" smtClean="0"/>
          </a:p>
          <a:p>
            <a:pPr marL="342900" indent="-342900">
              <a:lnSpc>
                <a:spcPct val="90000"/>
              </a:lnSpc>
              <a:spcBef>
                <a:spcPct val="20000"/>
              </a:spcBef>
              <a:buFont typeface="Arial" panose="020B0604020202020204" pitchFamily="34" charset="0"/>
              <a:buChar char="•"/>
            </a:pPr>
            <a:r>
              <a:rPr lang="en-US" sz="2400" b="1" dirty="0" smtClean="0"/>
              <a:t>Also </a:t>
            </a:r>
            <a:r>
              <a:rPr lang="en-US" sz="2400" b="1" dirty="0"/>
              <a:t>known as:</a:t>
            </a:r>
          </a:p>
          <a:p>
            <a:pPr marL="682625" lvl="1" indent="-279400">
              <a:lnSpc>
                <a:spcPct val="90000"/>
              </a:lnSpc>
              <a:spcBef>
                <a:spcPct val="20000"/>
              </a:spcBef>
              <a:buFont typeface="Arial" pitchFamily="34" charset="0"/>
              <a:buChar char="–"/>
            </a:pPr>
            <a:r>
              <a:rPr lang="en-US" sz="2000" dirty="0"/>
              <a:t>Unmanned Aerial Vehicle (UAV)  </a:t>
            </a:r>
          </a:p>
          <a:p>
            <a:pPr marL="682625" lvl="1" indent="-279400">
              <a:lnSpc>
                <a:spcPct val="90000"/>
              </a:lnSpc>
              <a:spcBef>
                <a:spcPct val="20000"/>
              </a:spcBef>
              <a:buFont typeface="Arial" pitchFamily="34" charset="0"/>
              <a:buChar char="–"/>
            </a:pPr>
            <a:r>
              <a:rPr lang="en-US" sz="2000" dirty="0" smtClean="0"/>
              <a:t>Remotely </a:t>
            </a:r>
            <a:r>
              <a:rPr lang="en-US" sz="2000" dirty="0"/>
              <a:t>Piloted Aircraft </a:t>
            </a:r>
            <a:r>
              <a:rPr lang="en-US" sz="2000" dirty="0" smtClean="0"/>
              <a:t/>
            </a:r>
            <a:br>
              <a:rPr lang="en-US" sz="2000" dirty="0" smtClean="0"/>
            </a:br>
            <a:r>
              <a:rPr lang="en-US" sz="2000" dirty="0" smtClean="0"/>
              <a:t>System </a:t>
            </a:r>
            <a:r>
              <a:rPr lang="en-US" sz="2000" dirty="0"/>
              <a:t>(RPAS) </a:t>
            </a:r>
          </a:p>
          <a:p>
            <a:pPr marL="682625" lvl="1" indent="-279400">
              <a:lnSpc>
                <a:spcPct val="90000"/>
              </a:lnSpc>
              <a:spcBef>
                <a:spcPct val="20000"/>
              </a:spcBef>
              <a:buFont typeface="Arial" pitchFamily="34" charset="0"/>
              <a:buChar char="–"/>
            </a:pPr>
            <a:r>
              <a:rPr lang="en-US" sz="2000" dirty="0"/>
              <a:t>RC </a:t>
            </a:r>
            <a:r>
              <a:rPr lang="en-US" sz="2000" dirty="0" smtClean="0"/>
              <a:t>Model Aircraft</a:t>
            </a:r>
            <a:endParaRPr lang="en-US" sz="2000" dirty="0"/>
          </a:p>
          <a:p>
            <a:pPr marL="682625" lvl="1" indent="-279400">
              <a:lnSpc>
                <a:spcPct val="90000"/>
              </a:lnSpc>
              <a:spcBef>
                <a:spcPct val="20000"/>
              </a:spcBef>
              <a:buFont typeface="Arial" pitchFamily="34" charset="0"/>
              <a:buChar char="–"/>
            </a:pPr>
            <a:r>
              <a:rPr lang="en-US" sz="2000" dirty="0" smtClean="0"/>
              <a:t>Drone</a:t>
            </a:r>
            <a:endParaRPr lang="en-US" sz="2000" dirty="0"/>
          </a:p>
        </p:txBody>
      </p:sp>
      <p:grpSp>
        <p:nvGrpSpPr>
          <p:cNvPr id="2" name="Group 6"/>
          <p:cNvGrpSpPr>
            <a:grpSpLocks/>
          </p:cNvGrpSpPr>
          <p:nvPr/>
        </p:nvGrpSpPr>
        <p:grpSpPr bwMode="auto">
          <a:xfrm>
            <a:off x="4695702" y="2286000"/>
            <a:ext cx="3810000" cy="1981200"/>
            <a:chOff x="304800" y="914400"/>
            <a:chExt cx="4274553" cy="2066926"/>
          </a:xfrm>
        </p:grpSpPr>
        <p:pic>
          <p:nvPicPr>
            <p:cNvPr id="25611" name="Object 1"/>
            <p:cNvPicPr>
              <a:picLocks noChangeArrowheads="1"/>
            </p:cNvPicPr>
            <p:nvPr/>
          </p:nvPicPr>
          <p:blipFill>
            <a:blip r:embed="rId5">
              <a:extLst>
                <a:ext uri="{28A0092B-C50C-407E-A947-70E740481C1C}">
                  <a14:useLocalDpi xmlns:a14="http://schemas.microsoft.com/office/drawing/2010/main" val="0"/>
                </a:ext>
              </a:extLst>
            </a:blip>
            <a:srcRect t="-478" r="-4053" b="-73"/>
            <a:stretch>
              <a:fillRect/>
            </a:stretch>
          </p:blipFill>
          <p:spPr bwMode="auto">
            <a:xfrm>
              <a:off x="304800" y="914400"/>
              <a:ext cx="4274553" cy="20669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12" name="TextBox 6"/>
            <p:cNvSpPr txBox="1">
              <a:spLocks noChangeArrowheads="1"/>
            </p:cNvSpPr>
            <p:nvPr/>
          </p:nvSpPr>
          <p:spPr bwMode="auto">
            <a:xfrm>
              <a:off x="1678245" y="2667001"/>
              <a:ext cx="1752639"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fontAlgn="base">
                <a:spcBef>
                  <a:spcPct val="0"/>
                </a:spcBef>
                <a:spcAft>
                  <a:spcPct val="0"/>
                </a:spcAft>
                <a:defRPr sz="2400">
                  <a:solidFill>
                    <a:schemeClr val="tx1"/>
                  </a:solidFill>
                  <a:latin typeface="Arial" pitchFamily="34" charset="0"/>
                </a:defRPr>
              </a:lvl6pPr>
              <a:lvl7pPr marL="2971800" indent="-228600" fontAlgn="base">
                <a:spcBef>
                  <a:spcPct val="0"/>
                </a:spcBef>
                <a:spcAft>
                  <a:spcPct val="0"/>
                </a:spcAft>
                <a:defRPr sz="2400">
                  <a:solidFill>
                    <a:schemeClr val="tx1"/>
                  </a:solidFill>
                  <a:latin typeface="Arial" pitchFamily="34" charset="0"/>
                </a:defRPr>
              </a:lvl7pPr>
              <a:lvl8pPr marL="3429000" indent="-228600" fontAlgn="base">
                <a:spcBef>
                  <a:spcPct val="0"/>
                </a:spcBef>
                <a:spcAft>
                  <a:spcPct val="0"/>
                </a:spcAft>
                <a:defRPr sz="2400">
                  <a:solidFill>
                    <a:schemeClr val="tx1"/>
                  </a:solidFill>
                  <a:latin typeface="Arial" pitchFamily="34" charset="0"/>
                </a:defRPr>
              </a:lvl8pPr>
              <a:lvl9pPr marL="3886200" indent="-228600" fontAlgn="base">
                <a:spcBef>
                  <a:spcPct val="0"/>
                </a:spcBef>
                <a:spcAft>
                  <a:spcPct val="0"/>
                </a:spcAft>
                <a:defRPr sz="2400">
                  <a:solidFill>
                    <a:schemeClr val="tx1"/>
                  </a:solidFill>
                  <a:latin typeface="Arial" pitchFamily="34" charset="0"/>
                </a:defRPr>
              </a:lvl9pPr>
            </a:lstStyle>
            <a:p>
              <a:r>
                <a:rPr lang="en-US" sz="1400" b="1" dirty="0">
                  <a:solidFill>
                    <a:srgbClr val="000000"/>
                  </a:solidFill>
                </a:rPr>
                <a:t>Communication</a:t>
              </a:r>
            </a:p>
          </p:txBody>
        </p:sp>
      </p:grpSp>
      <p:pic>
        <p:nvPicPr>
          <p:cNvPr id="8198"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036"/>
          <a:stretch/>
        </p:blipFill>
        <p:spPr bwMode="auto">
          <a:xfrm>
            <a:off x="4327938" y="4495799"/>
            <a:ext cx="2058866" cy="12862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299982" y="4365194"/>
            <a:ext cx="2364129" cy="14168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3306983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28600" y="304800"/>
            <a:ext cx="8672513" cy="725488"/>
          </a:xfrm>
        </p:spPr>
        <p:txBody>
          <a:bodyPr/>
          <a:lstStyle/>
          <a:p>
            <a:pPr eaLnBrk="1" hangingPunct="1"/>
            <a:r>
              <a:rPr lang="en-US" sz="4000" dirty="0" smtClean="0">
                <a:solidFill>
                  <a:srgbClr val="002060"/>
                </a:solidFill>
                <a:ea typeface="ＭＳ Ｐゴシック" pitchFamily="34" charset="-128"/>
              </a:rPr>
              <a:t>Why Use a UAS?</a:t>
            </a:r>
          </a:p>
        </p:txBody>
      </p:sp>
      <p:sp>
        <p:nvSpPr>
          <p:cNvPr id="13315" name="Rectangle 3"/>
          <p:cNvSpPr>
            <a:spLocks noGrp="1" noChangeArrowheads="1"/>
          </p:cNvSpPr>
          <p:nvPr>
            <p:ph type="body" idx="4294967295"/>
          </p:nvPr>
        </p:nvSpPr>
        <p:spPr>
          <a:xfrm>
            <a:off x="304800" y="1143000"/>
            <a:ext cx="8534400" cy="4800600"/>
          </a:xfrm>
        </p:spPr>
        <p:txBody>
          <a:bodyPr/>
          <a:lstStyle/>
          <a:p>
            <a:pPr eaLnBrk="1" hangingPunct="1"/>
            <a:r>
              <a:rPr lang="en-US" sz="2600" dirty="0" smtClean="0">
                <a:ea typeface="ＭＳ Ｐゴシック" pitchFamily="34" charset="-128"/>
              </a:rPr>
              <a:t>UAS operations are particularly effective for missions that are dangerous or dull</a:t>
            </a:r>
          </a:p>
          <a:p>
            <a:pPr lvl="1" eaLnBrk="1" hangingPunct="1"/>
            <a:r>
              <a:rPr lang="en-US" sz="2200" dirty="0" smtClean="0">
                <a:ea typeface="ＭＳ Ｐゴシック" pitchFamily="34" charset="-128"/>
              </a:rPr>
              <a:t>Humans are not put at risk</a:t>
            </a:r>
          </a:p>
          <a:p>
            <a:pPr lvl="1" eaLnBrk="1" hangingPunct="1"/>
            <a:r>
              <a:rPr lang="en-US" sz="2200" dirty="0" smtClean="0">
                <a:ea typeface="ＭＳ Ｐゴシック" pitchFamily="34" charset="-128"/>
              </a:rPr>
              <a:t>Continuous operations are possible</a:t>
            </a:r>
          </a:p>
          <a:p>
            <a:pPr eaLnBrk="1" hangingPunct="1"/>
            <a:r>
              <a:rPr lang="en-US" sz="2600" dirty="0" smtClean="0">
                <a:ea typeface="ＭＳ Ｐゴシック" pitchFamily="34" charset="-128"/>
              </a:rPr>
              <a:t>Operations with UAS often cost less than using manned aircraft</a:t>
            </a:r>
          </a:p>
        </p:txBody>
      </p:sp>
      <p:pic>
        <p:nvPicPr>
          <p:cNvPr id="13317" name="Picture 7" descr="P1010324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711575"/>
            <a:ext cx="2974974" cy="20157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0" name="Picture 2" descr="http://www.stantec.com/content/dam/stantec/images/projects/0013/george-washington-bridge-inspe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711576"/>
            <a:ext cx="2862793" cy="19598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81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UAS_Switchblade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275" y="990600"/>
            <a:ext cx="30067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p:txBody>
          <a:bodyPr/>
          <a:lstStyle/>
          <a:p>
            <a:pPr eaLnBrk="1" hangingPunct="1"/>
            <a:r>
              <a:rPr lang="en-US" sz="4000" dirty="0" smtClean="0"/>
              <a:t>What is the FAA’s Authority?</a:t>
            </a:r>
          </a:p>
        </p:txBody>
      </p:sp>
      <p:sp>
        <p:nvSpPr>
          <p:cNvPr id="19460" name="Rectangle 3"/>
          <p:cNvSpPr>
            <a:spLocks noGrp="1" noChangeArrowheads="1"/>
          </p:cNvSpPr>
          <p:nvPr>
            <p:ph type="body" idx="1"/>
          </p:nvPr>
        </p:nvSpPr>
        <p:spPr>
          <a:xfrm>
            <a:off x="495299" y="1165225"/>
            <a:ext cx="7353301" cy="4429125"/>
          </a:xfrm>
        </p:spPr>
        <p:txBody>
          <a:bodyPr>
            <a:normAutofit/>
          </a:bodyPr>
          <a:lstStyle/>
          <a:p>
            <a:pPr fontAlgn="auto">
              <a:spcAft>
                <a:spcPts val="0"/>
              </a:spcAft>
              <a:buFont typeface="Arial" panose="020B0604020202020204" pitchFamily="34" charset="0"/>
              <a:buChar char="•"/>
              <a:defRPr/>
            </a:pPr>
            <a:r>
              <a:rPr lang="en-US" dirty="0" smtClean="0"/>
              <a:t>The FAA </a:t>
            </a:r>
            <a:r>
              <a:rPr lang="en-US" dirty="0"/>
              <a:t>has </a:t>
            </a:r>
            <a:r>
              <a:rPr lang="en-US" dirty="0" smtClean="0"/>
              <a:t>the authority </a:t>
            </a:r>
            <a:r>
              <a:rPr lang="en-US" dirty="0"/>
              <a:t>to </a:t>
            </a:r>
            <a:br>
              <a:rPr lang="en-US" dirty="0"/>
            </a:br>
            <a:r>
              <a:rPr lang="en-US" dirty="0" smtClean="0"/>
              <a:t>manage airspace </a:t>
            </a:r>
            <a:r>
              <a:rPr lang="en-US" dirty="0"/>
              <a:t>and civil aircraft operations</a:t>
            </a:r>
          </a:p>
          <a:p>
            <a:pPr lvl="1" fontAlgn="auto">
              <a:spcAft>
                <a:spcPts val="0"/>
              </a:spcAft>
              <a:buFont typeface="Arial" panose="020B0604020202020204" pitchFamily="34" charset="0"/>
              <a:buChar char="–"/>
              <a:defRPr/>
            </a:pPr>
            <a:r>
              <a:rPr lang="en-US" dirty="0"/>
              <a:t>49 U.S.C. §40103(a)(1)</a:t>
            </a:r>
          </a:p>
          <a:p>
            <a:pPr fontAlgn="auto">
              <a:spcAft>
                <a:spcPts val="0"/>
              </a:spcAft>
              <a:buFont typeface="Arial" panose="020B0604020202020204" pitchFamily="34" charset="0"/>
              <a:buChar char="•"/>
              <a:defRPr/>
            </a:pPr>
            <a:r>
              <a:rPr lang="en-US" dirty="0"/>
              <a:t>An aircraft is any device used, </a:t>
            </a:r>
            <a:r>
              <a:rPr lang="en-US" dirty="0" smtClean="0"/>
              <a:t>or intended </a:t>
            </a:r>
            <a:r>
              <a:rPr lang="en-US" dirty="0"/>
              <a:t>to be used, for flight</a:t>
            </a:r>
          </a:p>
          <a:p>
            <a:pPr lvl="1" fontAlgn="auto">
              <a:spcAft>
                <a:spcPts val="0"/>
              </a:spcAft>
              <a:buFont typeface="Arial" panose="020B0604020202020204" pitchFamily="34" charset="0"/>
              <a:buChar char="–"/>
              <a:defRPr/>
            </a:pPr>
            <a:r>
              <a:rPr lang="en-US" dirty="0"/>
              <a:t>49 U.S.C. </a:t>
            </a:r>
            <a:r>
              <a:rPr lang="en-US" dirty="0">
                <a:cs typeface="Arial" charset="0"/>
              </a:rPr>
              <a:t>§40102(a)(6)</a:t>
            </a:r>
            <a:endParaRPr lang="en-US" dirty="0"/>
          </a:p>
          <a:p>
            <a:pPr fontAlgn="auto">
              <a:spcAft>
                <a:spcPts val="0"/>
              </a:spcAft>
              <a:buFont typeface="Arial" panose="020B0604020202020204" pitchFamily="34" charset="0"/>
              <a:buChar char="•"/>
              <a:defRPr/>
            </a:pPr>
            <a:r>
              <a:rPr lang="en-US" dirty="0"/>
              <a:t>UAS are aircraft and must comply with FAA regulations</a:t>
            </a:r>
          </a:p>
        </p:txBody>
      </p:sp>
    </p:spTree>
    <p:extLst>
      <p:ext uri="{BB962C8B-B14F-4D97-AF65-F5344CB8AC3E}">
        <p14:creationId xmlns:p14="http://schemas.microsoft.com/office/powerpoint/2010/main" val="138255156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472488" cy="609600"/>
          </a:xfrm>
        </p:spPr>
        <p:txBody>
          <a:bodyPr/>
          <a:lstStyle/>
          <a:p>
            <a:r>
              <a:rPr lang="en-US" sz="4000" dirty="0" smtClean="0"/>
              <a:t>Types of UAS Operations</a:t>
            </a:r>
            <a:endParaRPr lang="en-US" sz="4000" dirty="0"/>
          </a:p>
        </p:txBody>
      </p:sp>
      <p:graphicFrame>
        <p:nvGraphicFramePr>
          <p:cNvPr id="5" name="Content Placeholder 6"/>
          <p:cNvGraphicFramePr>
            <a:graphicFrameLocks/>
          </p:cNvGraphicFramePr>
          <p:nvPr>
            <p:extLst>
              <p:ext uri="{D42A27DB-BD31-4B8C-83A1-F6EECF244321}">
                <p14:modId xmlns:p14="http://schemas.microsoft.com/office/powerpoint/2010/main" val="52183274"/>
              </p:ext>
            </p:extLst>
          </p:nvPr>
        </p:nvGraphicFramePr>
        <p:xfrm>
          <a:off x="304800" y="929926"/>
          <a:ext cx="8610600" cy="4708874"/>
        </p:xfrm>
        <a:graphic>
          <a:graphicData uri="http://schemas.openxmlformats.org/drawingml/2006/table">
            <a:tbl>
              <a:tblPr firstRow="1" bandRow="1">
                <a:tableStyleId>{B301B821-A1FF-4177-AEE7-76D212191A09}</a:tableStyleId>
              </a:tblPr>
              <a:tblGrid>
                <a:gridCol w="1295400"/>
                <a:gridCol w="3124200"/>
                <a:gridCol w="4191000"/>
              </a:tblGrid>
              <a:tr h="422284">
                <a:tc>
                  <a:txBody>
                    <a:bodyPr/>
                    <a:lstStyle/>
                    <a:p>
                      <a:endParaRPr lang="en-US" sz="1300" dirty="0"/>
                    </a:p>
                  </a:txBody>
                  <a:tcPr/>
                </a:tc>
                <a:tc>
                  <a:txBody>
                    <a:bodyPr/>
                    <a:lstStyle/>
                    <a:p>
                      <a:pPr algn="ctr"/>
                      <a:r>
                        <a:rPr lang="en-US" sz="1600" b="1" dirty="0" smtClean="0"/>
                        <a:t>Recreational Operations</a:t>
                      </a:r>
                      <a:endParaRPr lang="en-US" sz="1600" b="1" dirty="0"/>
                    </a:p>
                  </a:txBody>
                  <a:tcPr/>
                </a:tc>
                <a:tc>
                  <a:txBody>
                    <a:bodyPr/>
                    <a:lstStyle/>
                    <a:p>
                      <a:pPr algn="ctr"/>
                      <a:r>
                        <a:rPr lang="en-US" sz="1600" b="1" dirty="0" smtClean="0"/>
                        <a:t>Non-recreational/</a:t>
                      </a:r>
                      <a:r>
                        <a:rPr lang="en-US" sz="1600" b="1" baseline="0" dirty="0" smtClean="0"/>
                        <a:t>Commercial </a:t>
                      </a:r>
                      <a:r>
                        <a:rPr lang="en-US" sz="1600" b="1" dirty="0" smtClean="0"/>
                        <a:t>Operations</a:t>
                      </a:r>
                    </a:p>
                  </a:txBody>
                  <a:tcPr/>
                </a:tc>
              </a:tr>
              <a:tr h="675242">
                <a:tc>
                  <a:txBody>
                    <a:bodyPr/>
                    <a:lstStyle/>
                    <a:p>
                      <a:r>
                        <a:rPr lang="en-US" sz="1300" b="1" dirty="0" smtClean="0"/>
                        <a:t>Pilot Requirements</a:t>
                      </a:r>
                      <a:endParaRPr lang="en-US" sz="1300" b="1" dirty="0"/>
                    </a:p>
                  </a:txBody>
                  <a:tcPr/>
                </a:tc>
                <a:tc>
                  <a:txBody>
                    <a:bodyPr/>
                    <a:lstStyle/>
                    <a:p>
                      <a:pPr marL="228600" indent="-228600">
                        <a:buFont typeface="Arial" panose="020B0604020202020204" pitchFamily="34" charset="0"/>
                        <a:buChar char="•"/>
                      </a:pPr>
                      <a:r>
                        <a:rPr lang="en-US" sz="1300" dirty="0" smtClean="0"/>
                        <a:t>No pilot requirements</a:t>
                      </a:r>
                      <a:endParaRPr lang="en-US" sz="1300" dirty="0"/>
                    </a:p>
                  </a:txBody>
                  <a:tcPr/>
                </a:tc>
                <a:tc>
                  <a:txBody>
                    <a:bodyPr/>
                    <a:lstStyle/>
                    <a:p>
                      <a:pPr marL="228600" indent="-228600" algn="l" defTabSz="914400" rtl="0" eaLnBrk="1" latinLnBrk="0" hangingPunct="1">
                        <a:buFont typeface="Arial" panose="020B0604020202020204" pitchFamily="34" charset="0"/>
                        <a:buChar char="•"/>
                      </a:pPr>
                      <a:r>
                        <a:rPr lang="en-US" sz="1300" kern="1200" dirty="0" smtClean="0"/>
                        <a:t>Must have Remote</a:t>
                      </a:r>
                      <a:r>
                        <a:rPr lang="en-US" sz="1300" kern="1200" baseline="0" dirty="0" smtClean="0"/>
                        <a:t> Pilot Airman Certification</a:t>
                      </a:r>
                    </a:p>
                    <a:p>
                      <a:pPr marL="228600" indent="-228600" algn="l" defTabSz="914400" rtl="0" eaLnBrk="1" latinLnBrk="0" hangingPunct="1">
                        <a:buFont typeface="Arial" panose="020B0604020202020204" pitchFamily="34" charset="0"/>
                        <a:buChar char="•"/>
                      </a:pPr>
                      <a:r>
                        <a:rPr lang="en-US" sz="1300" kern="1200" baseline="0" dirty="0" smtClean="0"/>
                        <a:t>Must be 16 years or older</a:t>
                      </a:r>
                    </a:p>
                    <a:p>
                      <a:pPr marL="228600" indent="-228600" algn="l" defTabSz="914400" rtl="0" eaLnBrk="1" latinLnBrk="0" hangingPunct="1">
                        <a:buFont typeface="Arial" panose="020B0604020202020204" pitchFamily="34" charset="0"/>
                        <a:buChar char="•"/>
                      </a:pPr>
                      <a:r>
                        <a:rPr lang="en-US" sz="1300" kern="1200" baseline="0" dirty="0" smtClean="0"/>
                        <a:t>Must pass TSA vetting</a:t>
                      </a:r>
                      <a:endParaRPr lang="en-US" sz="1300" kern="1200" dirty="0">
                        <a:solidFill>
                          <a:schemeClr val="dk1"/>
                        </a:solidFill>
                        <a:latin typeface="+mn-lt"/>
                        <a:ea typeface="+mn-ea"/>
                        <a:cs typeface="+mn-cs"/>
                      </a:endParaRPr>
                    </a:p>
                  </a:txBody>
                  <a:tcPr/>
                </a:tc>
              </a:tr>
              <a:tr h="675654">
                <a:tc>
                  <a:txBody>
                    <a:bodyPr/>
                    <a:lstStyle/>
                    <a:p>
                      <a:r>
                        <a:rPr lang="en-US" sz="1300" b="1" dirty="0" smtClean="0"/>
                        <a:t>Aircraft Requirements</a:t>
                      </a:r>
                    </a:p>
                  </a:txBody>
                  <a:tcPr/>
                </a:tc>
                <a:tc>
                  <a:txBody>
                    <a:bodyPr/>
                    <a:lstStyle/>
                    <a:p>
                      <a:pPr marL="228600" indent="-228600" algn="l" defTabSz="914400" rtl="0" eaLnBrk="1" latinLnBrk="0" hangingPunct="1">
                        <a:buFont typeface="Arial" panose="020B0604020202020204" pitchFamily="34" charset="0"/>
                        <a:buChar char="•"/>
                      </a:pPr>
                      <a:r>
                        <a:rPr lang="en-US" sz="1300" kern="1200" dirty="0" smtClean="0"/>
                        <a:t>Must be registered if over 0.55</a:t>
                      </a:r>
                      <a:r>
                        <a:rPr lang="en-US" sz="1300" kern="1200" baseline="0" dirty="0" smtClean="0"/>
                        <a:t> pounds</a:t>
                      </a:r>
                      <a:endParaRPr lang="en-US" sz="1300" kern="1200" dirty="0">
                        <a:solidFill>
                          <a:schemeClr val="dk1"/>
                        </a:solidFill>
                        <a:latin typeface="+mn-lt"/>
                        <a:ea typeface="+mn-ea"/>
                        <a:cs typeface="+mn-cs"/>
                      </a:endParaRPr>
                    </a:p>
                  </a:txBody>
                  <a:tcPr/>
                </a:tc>
                <a:tc>
                  <a:txBody>
                    <a:bodyPr/>
                    <a:lstStyle/>
                    <a:p>
                      <a:pPr marL="228600" indent="-228600" algn="l" defTabSz="914400" rtl="0" eaLnBrk="1" latinLnBrk="0" hangingPunct="1">
                        <a:buFont typeface="Arial" panose="020B0604020202020204" pitchFamily="34" charset="0"/>
                        <a:buChar char="•"/>
                      </a:pPr>
                      <a:r>
                        <a:rPr lang="en-US" sz="1300" kern="1200" dirty="0" smtClean="0"/>
                        <a:t>Must be less</a:t>
                      </a:r>
                      <a:r>
                        <a:rPr lang="en-US" sz="1300" kern="1200" baseline="0" dirty="0" smtClean="0"/>
                        <a:t> than 55 pounds</a:t>
                      </a:r>
                    </a:p>
                    <a:p>
                      <a:pPr marL="228600" indent="-228600" algn="l" defTabSz="914400" rtl="0" eaLnBrk="1" latinLnBrk="0" hangingPunct="1">
                        <a:buFont typeface="Arial" panose="020B0604020202020204" pitchFamily="34" charset="0"/>
                        <a:buChar char="•"/>
                      </a:pPr>
                      <a:r>
                        <a:rPr lang="en-US" sz="1300" kern="1200" baseline="0" dirty="0" smtClean="0"/>
                        <a:t>Must be registered if over 0.55 pounds </a:t>
                      </a:r>
                    </a:p>
                    <a:p>
                      <a:pPr marL="228600" indent="-228600" algn="l" defTabSz="914400" rtl="0" eaLnBrk="1" latinLnBrk="0" hangingPunct="1">
                        <a:buFont typeface="Arial" panose="020B0604020202020204" pitchFamily="34" charset="0"/>
                        <a:buChar char="•"/>
                      </a:pPr>
                      <a:r>
                        <a:rPr lang="en-US" sz="1300" kern="1200" baseline="0" dirty="0" smtClean="0"/>
                        <a:t>Must undergo pre-flight checklist </a:t>
                      </a:r>
                      <a:endParaRPr lang="en-US" sz="1300" kern="1200" dirty="0" smtClean="0">
                        <a:solidFill>
                          <a:schemeClr val="dk1"/>
                        </a:solidFill>
                        <a:latin typeface="+mn-lt"/>
                        <a:ea typeface="+mn-ea"/>
                        <a:cs typeface="+mn-cs"/>
                      </a:endParaRPr>
                    </a:p>
                  </a:txBody>
                  <a:tcPr/>
                </a:tc>
              </a:tr>
              <a:tr h="701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t>Location Requirements</a:t>
                      </a:r>
                    </a:p>
                    <a:p>
                      <a:endParaRPr lang="en-US" sz="1300" b="1" dirty="0"/>
                    </a:p>
                  </a:txBody>
                  <a:tcPr/>
                </a:tc>
                <a:tc>
                  <a:txBody>
                    <a:bodyPr/>
                    <a:lstStyle/>
                    <a:p>
                      <a:pPr marL="228600" indent="-228600" algn="l" defTabSz="914400" rtl="0" eaLnBrk="1" latinLnBrk="0" hangingPunct="1">
                        <a:buFont typeface="Arial" panose="020B0604020202020204" pitchFamily="34" charset="0"/>
                        <a:buChar char="•"/>
                      </a:pPr>
                      <a:r>
                        <a:rPr lang="en-US" sz="1300" kern="1200" dirty="0" smtClean="0"/>
                        <a:t>Must</a:t>
                      </a:r>
                      <a:r>
                        <a:rPr lang="en-US" sz="1300" kern="1200" baseline="0" dirty="0" smtClean="0"/>
                        <a:t> notify all airports and air traffic control (if applicable) within five miles of proposed area of operations</a:t>
                      </a:r>
                      <a:endParaRPr lang="en-US" sz="1300" kern="1200" dirty="0">
                        <a:solidFill>
                          <a:schemeClr val="dk1"/>
                        </a:solidFill>
                        <a:latin typeface="+mn-lt"/>
                        <a:ea typeface="+mn-ea"/>
                        <a:cs typeface="+mn-cs"/>
                      </a:endParaRPr>
                    </a:p>
                  </a:txBody>
                  <a:tcPr/>
                </a:tc>
                <a:tc>
                  <a:txBody>
                    <a:bodyPr/>
                    <a:lstStyle/>
                    <a:p>
                      <a:pPr marL="228600" indent="-228600" algn="l" defTabSz="914400" rtl="0" eaLnBrk="1" latinLnBrk="0" hangingPunct="1">
                        <a:buFont typeface="Arial" panose="020B0604020202020204" pitchFamily="34" charset="0"/>
                        <a:buChar char="•"/>
                      </a:pPr>
                      <a:r>
                        <a:rPr lang="en-US" sz="1300" kern="1200" dirty="0" smtClean="0"/>
                        <a:t>Class G airspace without ATC permission</a:t>
                      </a:r>
                    </a:p>
                    <a:p>
                      <a:pPr marL="228600" indent="-228600" algn="l" defTabSz="914400" rtl="0" eaLnBrk="1" latinLnBrk="0" hangingPunct="1">
                        <a:buFont typeface="Arial" panose="020B0604020202020204" pitchFamily="34" charset="0"/>
                        <a:buChar char="•"/>
                      </a:pPr>
                      <a:r>
                        <a:rPr lang="en-US" sz="1300" kern="1200" dirty="0" smtClean="0"/>
                        <a:t>Class</a:t>
                      </a:r>
                      <a:r>
                        <a:rPr lang="en-US" sz="1300" kern="1200" baseline="0" dirty="0" smtClean="0"/>
                        <a:t> B, C, D, and E require ATC permission</a:t>
                      </a:r>
                      <a:endParaRPr lang="en-US" sz="1300" kern="1200" dirty="0">
                        <a:solidFill>
                          <a:schemeClr val="dk1"/>
                        </a:solidFill>
                        <a:latin typeface="+mn-lt"/>
                        <a:ea typeface="+mn-ea"/>
                        <a:cs typeface="+mn-cs"/>
                      </a:endParaRPr>
                    </a:p>
                  </a:txBody>
                  <a:tcPr/>
                </a:tc>
              </a:tr>
              <a:tr h="1527602">
                <a:tc>
                  <a:txBody>
                    <a:bodyPr/>
                    <a:lstStyle/>
                    <a:p>
                      <a:r>
                        <a:rPr lang="en-US" sz="1300" b="1" dirty="0" smtClean="0"/>
                        <a:t>Operating Rules</a:t>
                      </a:r>
                      <a:endParaRPr lang="en-US" sz="1300" b="1" dirty="0"/>
                    </a:p>
                  </a:txBody>
                  <a:tcPr/>
                </a:tc>
                <a:tc>
                  <a:txBody>
                    <a:bodyPr/>
                    <a:lstStyle/>
                    <a:p>
                      <a:pPr marL="228600" indent="-228600" algn="l" defTabSz="914400" rtl="0" eaLnBrk="1" latinLnBrk="0" hangingPunct="1">
                        <a:buFont typeface="Arial" panose="020B0604020202020204" pitchFamily="34" charset="0"/>
                        <a:buChar char="•"/>
                      </a:pPr>
                      <a:r>
                        <a:rPr lang="en-US" sz="1300" kern="1200" dirty="0" smtClean="0"/>
                        <a:t>Must ALWAYS</a:t>
                      </a:r>
                      <a:r>
                        <a:rPr lang="en-US" sz="1300" kern="1200" baseline="0" dirty="0" smtClean="0"/>
                        <a:t> yield right of way to manned aircraft</a:t>
                      </a:r>
                    </a:p>
                    <a:p>
                      <a:pPr marL="228600" indent="-228600" algn="l" defTabSz="914400" rtl="0" eaLnBrk="1" latinLnBrk="0" hangingPunct="1">
                        <a:buFont typeface="Arial" panose="020B0604020202020204" pitchFamily="34" charset="0"/>
                        <a:buChar char="•"/>
                      </a:pPr>
                      <a:r>
                        <a:rPr lang="en-US" sz="1300" kern="1200" baseline="0" dirty="0" smtClean="0"/>
                        <a:t>Must keep aircraft in visual line-of-sight</a:t>
                      </a:r>
                    </a:p>
                    <a:p>
                      <a:pPr marL="228600" indent="-228600" algn="l" defTabSz="914400" rtl="0" eaLnBrk="1" latinLnBrk="0" hangingPunct="1">
                        <a:buFont typeface="Arial" panose="020B0604020202020204" pitchFamily="34" charset="0"/>
                        <a:buChar char="•"/>
                      </a:pPr>
                      <a:r>
                        <a:rPr lang="en-US" sz="1300" kern="1200" baseline="0" dirty="0" smtClean="0"/>
                        <a:t>Must follow community-based safety guidelines</a:t>
                      </a:r>
                    </a:p>
                    <a:p>
                      <a:pPr marL="228600" indent="-228600" algn="l" defTabSz="914400" rtl="0" eaLnBrk="1" latinLnBrk="0" hangingPunct="1">
                        <a:buFont typeface="Arial" panose="020B0604020202020204" pitchFamily="34" charset="0"/>
                        <a:buChar char="•"/>
                      </a:pPr>
                      <a:endParaRPr lang="en-US" sz="1300" kern="1200" dirty="0">
                        <a:solidFill>
                          <a:schemeClr val="dk1"/>
                        </a:solidFill>
                        <a:latin typeface="+mn-lt"/>
                        <a:ea typeface="+mn-ea"/>
                        <a:cs typeface="+mn-cs"/>
                      </a:endParaRPr>
                    </a:p>
                  </a:txBody>
                  <a:tcPr/>
                </a:tc>
                <a:tc>
                  <a:txBody>
                    <a:bodyPr/>
                    <a:lstStyle/>
                    <a:p>
                      <a:pPr marL="228600" indent="-228600" algn="l" defTabSz="914400" rtl="0" eaLnBrk="1" latinLnBrk="0" hangingPunct="1">
                        <a:buFont typeface="Arial" panose="020B0604020202020204" pitchFamily="34" charset="0"/>
                        <a:buChar char="•"/>
                      </a:pPr>
                      <a:r>
                        <a:rPr lang="en-US" sz="1300" kern="1200" dirty="0" smtClean="0"/>
                        <a:t>Must keep aircraft in visual line-of-sight*</a:t>
                      </a:r>
                    </a:p>
                    <a:p>
                      <a:pPr marL="228600" indent="-228600" algn="l" defTabSz="914400" rtl="0" eaLnBrk="1" latinLnBrk="0" hangingPunct="1">
                        <a:buFont typeface="Arial" panose="020B0604020202020204" pitchFamily="34" charset="0"/>
                        <a:buChar char="•"/>
                      </a:pPr>
                      <a:r>
                        <a:rPr lang="en-US" sz="1300" kern="1200" dirty="0" smtClean="0"/>
                        <a:t>Must fly under 400 feet*</a:t>
                      </a:r>
                    </a:p>
                    <a:p>
                      <a:pPr marL="228600" indent="-228600" algn="l" defTabSz="914400" rtl="0" eaLnBrk="1" latinLnBrk="0" hangingPunct="1">
                        <a:buFont typeface="Arial" panose="020B0604020202020204" pitchFamily="34" charset="0"/>
                        <a:buChar char="•"/>
                      </a:pPr>
                      <a:r>
                        <a:rPr lang="en-US" sz="1300" kern="1200" dirty="0" smtClean="0"/>
                        <a:t>Must fly only</a:t>
                      </a:r>
                      <a:r>
                        <a:rPr lang="en-US" sz="1300" kern="1200" baseline="0" dirty="0" smtClean="0"/>
                        <a:t> </a:t>
                      </a:r>
                      <a:r>
                        <a:rPr lang="en-US" sz="1300" kern="1200" dirty="0" smtClean="0"/>
                        <a:t>during daylight hours*</a:t>
                      </a:r>
                    </a:p>
                    <a:p>
                      <a:pPr marL="228600" indent="-228600" algn="l" defTabSz="914400" rtl="0" eaLnBrk="1" latinLnBrk="0" hangingPunct="1">
                        <a:buFont typeface="Arial" panose="020B0604020202020204" pitchFamily="34" charset="0"/>
                        <a:buChar char="•"/>
                      </a:pPr>
                      <a:r>
                        <a:rPr lang="en-US" sz="1300" kern="1200" dirty="0" smtClean="0"/>
                        <a:t>Must</a:t>
                      </a:r>
                      <a:r>
                        <a:rPr lang="en-US" sz="1300" kern="1200" baseline="0" dirty="0" smtClean="0"/>
                        <a:t> fly at or below 100 mph*</a:t>
                      </a:r>
                    </a:p>
                    <a:p>
                      <a:pPr marL="228600" indent="-228600" algn="l" defTabSz="914400" rtl="0" eaLnBrk="1" latinLnBrk="0" hangingPunct="1">
                        <a:buFont typeface="Arial" panose="020B0604020202020204" pitchFamily="34" charset="0"/>
                        <a:buChar char="•"/>
                      </a:pPr>
                      <a:r>
                        <a:rPr lang="en-US" sz="1300" kern="1200" baseline="0" dirty="0" smtClean="0"/>
                        <a:t>Must yield right of way to manned aircraft*</a:t>
                      </a:r>
                    </a:p>
                    <a:p>
                      <a:pPr marL="228600" indent="-228600" algn="l" defTabSz="914400" rtl="0" eaLnBrk="1" latinLnBrk="0" hangingPunct="1">
                        <a:buFont typeface="Arial" panose="020B0604020202020204" pitchFamily="34" charset="0"/>
                        <a:buChar char="•"/>
                      </a:pPr>
                      <a:r>
                        <a:rPr lang="en-US" sz="1300" kern="1200" baseline="0" dirty="0" smtClean="0"/>
                        <a:t>Must NOT fly over people*</a:t>
                      </a:r>
                    </a:p>
                    <a:p>
                      <a:pPr marL="228600" indent="-228600" algn="l" defTabSz="914400" rtl="0" eaLnBrk="1" latinLnBrk="0" hangingPunct="1">
                        <a:buFont typeface="Arial" panose="020B0604020202020204" pitchFamily="34" charset="0"/>
                        <a:buChar char="•"/>
                      </a:pPr>
                      <a:r>
                        <a:rPr lang="en-US" sz="1300" kern="1200" baseline="0" dirty="0" smtClean="0"/>
                        <a:t>Must NOT fly from a moving vehicle*</a:t>
                      </a:r>
                    </a:p>
                  </a:txBody>
                  <a:tcPr/>
                </a:tc>
              </a:tr>
              <a:tr h="675242">
                <a:tc>
                  <a:txBody>
                    <a:bodyPr/>
                    <a:lstStyle/>
                    <a:p>
                      <a:r>
                        <a:rPr lang="en-US" sz="1300" b="1" dirty="0" smtClean="0"/>
                        <a:t>Definitions</a:t>
                      </a:r>
                      <a:endParaRPr lang="en-US" sz="1300" b="1" dirty="0"/>
                    </a:p>
                  </a:txBody>
                  <a:tcPr/>
                </a:tc>
                <a:tc>
                  <a:txBody>
                    <a:bodyPr/>
                    <a:lstStyle/>
                    <a:p>
                      <a:pPr marL="228600" indent="-228600" algn="l" defTabSz="914400" rtl="0" eaLnBrk="1" latinLnBrk="0" hangingPunct="1">
                        <a:buFont typeface="Arial" panose="020B0604020202020204" pitchFamily="34" charset="0"/>
                        <a:buChar char="•"/>
                      </a:pPr>
                      <a:r>
                        <a:rPr lang="en-US" sz="1300" kern="1200" dirty="0" smtClean="0"/>
                        <a:t>Education or recreational</a:t>
                      </a:r>
                      <a:r>
                        <a:rPr lang="en-US" sz="1300" kern="1200" baseline="0" dirty="0" smtClean="0"/>
                        <a:t> flying only</a:t>
                      </a:r>
                      <a:endParaRPr lang="en-US" sz="1300" kern="1200" dirty="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n-US" sz="1300" dirty="0" smtClean="0"/>
                        <a:t>Flying for commercial use</a:t>
                      </a:r>
                    </a:p>
                    <a:p>
                      <a:pPr marL="285750" indent="-285750">
                        <a:buFont typeface="Arial" panose="020B0604020202020204" pitchFamily="34" charset="0"/>
                        <a:buChar char="•"/>
                      </a:pPr>
                      <a:r>
                        <a:rPr lang="en-US" sz="1300" dirty="0" smtClean="0"/>
                        <a:t>Flyin</a:t>
                      </a:r>
                      <a:r>
                        <a:rPr lang="en-US" sz="1300" baseline="0" dirty="0" smtClean="0"/>
                        <a:t>g incidental to a business</a:t>
                      </a:r>
                    </a:p>
                    <a:p>
                      <a:pPr marL="285750" indent="-285750">
                        <a:buFont typeface="Arial" panose="020B0604020202020204" pitchFamily="34" charset="0"/>
                        <a:buChar char="•"/>
                      </a:pPr>
                      <a:r>
                        <a:rPr lang="en-US" sz="1300" baseline="0" dirty="0" smtClean="0"/>
                        <a:t>Flying public aircraft operations</a:t>
                      </a:r>
                      <a:endParaRPr lang="en-US" sz="1300" dirty="0"/>
                    </a:p>
                  </a:txBody>
                  <a:tcPr/>
                </a:tc>
              </a:tr>
            </a:tbl>
          </a:graphicData>
        </a:graphic>
      </p:graphicFrame>
      <p:sp>
        <p:nvSpPr>
          <p:cNvPr id="6" name="TextBox 5"/>
          <p:cNvSpPr txBox="1"/>
          <p:nvPr/>
        </p:nvSpPr>
        <p:spPr>
          <a:xfrm>
            <a:off x="5257800" y="5605790"/>
            <a:ext cx="3733800" cy="261610"/>
          </a:xfrm>
          <a:prstGeom prst="rect">
            <a:avLst/>
          </a:prstGeom>
          <a:noFill/>
        </p:spPr>
        <p:txBody>
          <a:bodyPr wrap="square" rtlCol="0">
            <a:spAutoFit/>
          </a:bodyPr>
          <a:lstStyle/>
          <a:p>
            <a:pPr algn="r"/>
            <a:r>
              <a:rPr lang="en-US" sz="1050" dirty="0" smtClean="0"/>
              <a:t>*These requirements are subject to waiver. </a:t>
            </a:r>
            <a:endParaRPr lang="en-US" sz="1050" dirty="0"/>
          </a:p>
        </p:txBody>
      </p:sp>
    </p:spTree>
    <p:extLst>
      <p:ext uri="{BB962C8B-B14F-4D97-AF65-F5344CB8AC3E}">
        <p14:creationId xmlns:p14="http://schemas.microsoft.com/office/powerpoint/2010/main" val="160672112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381000" y="228600"/>
            <a:ext cx="8472488" cy="609600"/>
          </a:xfrm>
        </p:spPr>
        <p:txBody>
          <a:bodyPr/>
          <a:lstStyle/>
          <a:p>
            <a:r>
              <a:rPr lang="en-US" sz="4000" dirty="0" smtClean="0"/>
              <a:t>Hobby/Recreational Aircraft</a:t>
            </a:r>
            <a:endParaRPr lang="en-US" sz="4000" dirty="0"/>
          </a:p>
        </p:txBody>
      </p:sp>
      <p:sp>
        <p:nvSpPr>
          <p:cNvPr id="7" name="Content Placeholder 4"/>
          <p:cNvSpPr>
            <a:spLocks noGrp="1"/>
          </p:cNvSpPr>
          <p:nvPr>
            <p:ph idx="1"/>
          </p:nvPr>
        </p:nvSpPr>
        <p:spPr>
          <a:xfrm>
            <a:off x="152400" y="914400"/>
            <a:ext cx="5476999" cy="4914900"/>
          </a:xfrm>
        </p:spPr>
        <p:txBody>
          <a:bodyPr>
            <a:normAutofit fontScale="92500"/>
          </a:bodyPr>
          <a:lstStyle/>
          <a:p>
            <a:r>
              <a:rPr lang="en-US" dirty="0" smtClean="0"/>
              <a:t>Generally, hobby/recreational </a:t>
            </a:r>
            <a:r>
              <a:rPr lang="en-US" dirty="0" smtClean="0"/>
              <a:t>operators do not need FAA authorization to fly, but they must fly safely at all times:</a:t>
            </a:r>
          </a:p>
          <a:p>
            <a:pPr lvl="1"/>
            <a:r>
              <a:rPr lang="en-US" dirty="0" smtClean="0"/>
              <a:t>Avoid </a:t>
            </a:r>
            <a:r>
              <a:rPr lang="en-US" dirty="0"/>
              <a:t>manned aircraft</a:t>
            </a:r>
          </a:p>
          <a:p>
            <a:pPr lvl="1"/>
            <a:r>
              <a:rPr lang="en-US" dirty="0" smtClean="0"/>
              <a:t>Maintain visual line-of-sight</a:t>
            </a:r>
            <a:endParaRPr lang="en-US" dirty="0"/>
          </a:p>
          <a:p>
            <a:pPr lvl="1"/>
            <a:r>
              <a:rPr lang="en-US" dirty="0" smtClean="0"/>
              <a:t>Fly </a:t>
            </a:r>
            <a:r>
              <a:rPr lang="en-US" dirty="0"/>
              <a:t>only for hobby/recreation</a:t>
            </a:r>
          </a:p>
          <a:p>
            <a:r>
              <a:rPr lang="en-US" dirty="0" smtClean="0"/>
              <a:t>They must register and mark their UAS before flying outdoors</a:t>
            </a:r>
          </a:p>
          <a:p>
            <a:pPr lvl="1"/>
            <a:r>
              <a:rPr lang="en-US" dirty="0" smtClean="0"/>
              <a:t>UAS between 0.55 pounds and 55 pounds may register online</a:t>
            </a:r>
          </a:p>
          <a:p>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6326" y="1066800"/>
            <a:ext cx="3280622" cy="22002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bbc.co.uk/suffolk/content/images/2005/04/28/pic_1202_470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9398" y="3505200"/>
            <a:ext cx="3257550" cy="20792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2476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066800"/>
            <a:ext cx="8343900" cy="5029199"/>
          </a:xfrm>
        </p:spPr>
        <p:txBody>
          <a:bodyPr>
            <a:normAutofit fontScale="92500" lnSpcReduction="20000"/>
          </a:bodyPr>
          <a:lstStyle/>
          <a:p>
            <a:r>
              <a:rPr lang="en-US" dirty="0" smtClean="0"/>
              <a:t>FAA published guidance in June 2014 for hobby or recreational use of UAS</a:t>
            </a:r>
          </a:p>
          <a:p>
            <a:r>
              <a:rPr lang="en-US" dirty="0" smtClean="0"/>
              <a:t>This guidance clarifies that:</a:t>
            </a:r>
            <a:endParaRPr lang="en-US" dirty="0"/>
          </a:p>
          <a:p>
            <a:pPr marL="914400" lvl="1" indent="-457200">
              <a:buFont typeface="+mj-lt"/>
              <a:buAutoNum type="arabicPeriod"/>
            </a:pPr>
            <a:r>
              <a:rPr lang="en-US" dirty="0"/>
              <a:t>Model aircraft must satisfy the criteria in the Act to qualify as model aircraft and to be exempt from future FAA rulemaking action</a:t>
            </a:r>
          </a:p>
          <a:p>
            <a:pPr marL="914400" lvl="1" indent="-457200">
              <a:buFont typeface="+mj-lt"/>
              <a:buAutoNum type="arabicPeriod"/>
            </a:pPr>
            <a:r>
              <a:rPr lang="en-US" dirty="0"/>
              <a:t>Consistent with the Act, if a model aircraft operator endangers the safety of the NAS, the FAA has the authority to take enforcement action against those operators for safety violations</a:t>
            </a:r>
          </a:p>
          <a:p>
            <a:r>
              <a:rPr lang="en-US" u="sng" dirty="0" smtClean="0"/>
              <a:t>Status</a:t>
            </a:r>
            <a:r>
              <a:rPr lang="en-US" dirty="0"/>
              <a:t>: FAA evaluating comments to determine where clarification is </a:t>
            </a:r>
            <a:r>
              <a:rPr lang="en-US" dirty="0" smtClean="0"/>
              <a:t>needed</a:t>
            </a:r>
          </a:p>
          <a:p>
            <a:pPr marL="0" indent="0">
              <a:buNone/>
            </a:pPr>
            <a:endParaRPr lang="en-US" dirty="0"/>
          </a:p>
          <a:p>
            <a:pPr marL="0" indent="0">
              <a:buNone/>
            </a:pPr>
            <a:r>
              <a:rPr lang="en-US" sz="2200" dirty="0">
                <a:hlinkClick r:id="rId3"/>
              </a:rPr>
              <a:t>https://www.federalregister.gov/articles/2014/06/25/2014-14948/interpretation-of-the-special-rule-for-model-aircraft</a:t>
            </a:r>
            <a:endParaRPr lang="en-US" sz="2200" dirty="0" smtClean="0"/>
          </a:p>
        </p:txBody>
      </p:sp>
      <p:sp>
        <p:nvSpPr>
          <p:cNvPr id="3" name="Title 2"/>
          <p:cNvSpPr>
            <a:spLocks noGrp="1"/>
          </p:cNvSpPr>
          <p:nvPr>
            <p:ph type="title"/>
          </p:nvPr>
        </p:nvSpPr>
        <p:spPr/>
        <p:txBody>
          <a:bodyPr/>
          <a:lstStyle/>
          <a:p>
            <a:r>
              <a:rPr lang="en-US" sz="4000" dirty="0" smtClean="0"/>
              <a:t>Interpretive Rule</a:t>
            </a:r>
            <a:endParaRPr lang="en-US" sz="4000" dirty="0"/>
          </a:p>
        </p:txBody>
      </p:sp>
    </p:spTree>
    <p:extLst>
      <p:ext uri="{BB962C8B-B14F-4D97-AF65-F5344CB8AC3E}">
        <p14:creationId xmlns:p14="http://schemas.microsoft.com/office/powerpoint/2010/main" val="428307220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Online UAS Registration</a:t>
            </a:r>
            <a:endParaRPr lang="en-US" sz="4000" dirty="0"/>
          </a:p>
        </p:txBody>
      </p:sp>
      <p:sp>
        <p:nvSpPr>
          <p:cNvPr id="3" name="Content Placeholder 2"/>
          <p:cNvSpPr>
            <a:spLocks noGrp="1"/>
          </p:cNvSpPr>
          <p:nvPr>
            <p:ph idx="1"/>
          </p:nvPr>
        </p:nvSpPr>
        <p:spPr>
          <a:xfrm>
            <a:off x="304800" y="1143000"/>
            <a:ext cx="8534400" cy="4756151"/>
          </a:xfrm>
        </p:spPr>
        <p:txBody>
          <a:bodyPr>
            <a:normAutofit/>
          </a:bodyPr>
          <a:lstStyle/>
          <a:p>
            <a:r>
              <a:rPr lang="en-US" dirty="0" smtClean="0"/>
              <a:t>Applies to small UAS 0.55-55 lbs. flown outside</a:t>
            </a:r>
          </a:p>
          <a:p>
            <a:r>
              <a:rPr lang="en-US" dirty="0" smtClean="0"/>
              <a:t>Owner must provide name, address, email</a:t>
            </a:r>
          </a:p>
          <a:p>
            <a:pPr lvl="1"/>
            <a:r>
              <a:rPr lang="en-US" dirty="0" smtClean="0"/>
              <a:t>Non-recreational owners must provide make, model, and serial number (if available) of each sUAS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597" y="3126604"/>
            <a:ext cx="5345403" cy="2588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36591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41415</TotalTime>
  <Words>4073</Words>
  <Application>Microsoft Office PowerPoint</Application>
  <PresentationFormat>On-screen Show (4:3)</PresentationFormat>
  <Paragraphs>404</Paragraphs>
  <Slides>26</Slides>
  <Notes>22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Theme1</vt:lpstr>
      <vt:lpstr>Unmanned Aircraft Systems (UAS) 101</vt:lpstr>
      <vt:lpstr>Overview</vt:lpstr>
      <vt:lpstr>PowerPoint Presentation</vt:lpstr>
      <vt:lpstr>Why Use a UAS?</vt:lpstr>
      <vt:lpstr>What is the FAA’s Authority?</vt:lpstr>
      <vt:lpstr>Types of UAS Operations</vt:lpstr>
      <vt:lpstr>Hobby/Recreational Aircraft</vt:lpstr>
      <vt:lpstr>Interpretive Rule</vt:lpstr>
      <vt:lpstr>Online UAS Registration</vt:lpstr>
      <vt:lpstr>The Small UAS Rule (Part 107)</vt:lpstr>
      <vt:lpstr>Part 107 Basics</vt:lpstr>
      <vt:lpstr>Becoming a Pilot under Part 107</vt:lpstr>
      <vt:lpstr>Operating Rules</vt:lpstr>
      <vt:lpstr>PowerPoint Presentation</vt:lpstr>
      <vt:lpstr>Focus Area Pathfinders –  Expanding Operations </vt:lpstr>
      <vt:lpstr>Operations Over People Rulemaking</vt:lpstr>
      <vt:lpstr>UAS Detection Initiative</vt:lpstr>
      <vt:lpstr>PowerPoint Presentation</vt:lpstr>
      <vt:lpstr>PowerPoint Presentation</vt:lpstr>
      <vt:lpstr>Reporting Unsafe UAS Activity</vt:lpstr>
      <vt:lpstr>UAS Outreach and Education</vt:lpstr>
      <vt:lpstr>Part 107 Inquiries</vt:lpstr>
      <vt:lpstr>Questions?</vt:lpstr>
      <vt:lpstr>Backup Slides</vt:lpstr>
      <vt:lpstr>Waivable Provisions of Part 107</vt:lpstr>
      <vt:lpstr>Aeronautical Knowledge Exam Topics</vt:lpstr>
    </vt:vector>
  </TitlesOfParts>
  <Company>FAA/AVS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Alvin Brunner (FAA);Mark Foisy (FAA)</dc:creator>
  <cp:lastModifiedBy>Dickerman, Thea CTR (FAA)</cp:lastModifiedBy>
  <cp:revision>395</cp:revision>
  <cp:lastPrinted>2015-09-09T15:53:17Z</cp:lastPrinted>
  <dcterms:created xsi:type="dcterms:W3CDTF">2014-01-10T13:44:09Z</dcterms:created>
  <dcterms:modified xsi:type="dcterms:W3CDTF">2016-09-29T20:52:13Z</dcterms:modified>
</cp:coreProperties>
</file>