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84" r:id="rId4"/>
    <p:sldId id="285" r:id="rId5"/>
    <p:sldId id="257" r:id="rId6"/>
    <p:sldId id="259" r:id="rId7"/>
    <p:sldId id="261" r:id="rId8"/>
    <p:sldId id="260" r:id="rId9"/>
    <p:sldId id="262" r:id="rId10"/>
    <p:sldId id="265" r:id="rId11"/>
    <p:sldId id="263" r:id="rId12"/>
    <p:sldId id="264" r:id="rId13"/>
    <p:sldId id="286" r:id="rId14"/>
    <p:sldId id="266" r:id="rId15"/>
    <p:sldId id="267" r:id="rId16"/>
    <p:sldId id="271" r:id="rId17"/>
    <p:sldId id="268" r:id="rId18"/>
    <p:sldId id="269" r:id="rId19"/>
    <p:sldId id="272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3" r:id="rId30"/>
    <p:sldId id="282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5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7A09A-D182-48BE-AA55-6531B9DD0F0F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298D2-0874-4D78-9CB9-2839C0CF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5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98D2-0874-4D78-9CB9-2839C0CF99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8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0BD9-E880-DD4E-AAFA-EBDA81EE46C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F89B-30D2-594C-8786-1408D9B7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9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0BD9-E880-DD4E-AAFA-EBDA81EE46C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F89B-30D2-594C-8786-1408D9B7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0BD9-E880-DD4E-AAFA-EBDA81EE46C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F89B-30D2-594C-8786-1408D9B7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0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0BD9-E880-DD4E-AAFA-EBDA81EE46C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F89B-30D2-594C-8786-1408D9B7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5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0BD9-E880-DD4E-AAFA-EBDA81EE46C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F89B-30D2-594C-8786-1408D9B7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1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0BD9-E880-DD4E-AAFA-EBDA81EE46C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F89B-30D2-594C-8786-1408D9B7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5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0BD9-E880-DD4E-AAFA-EBDA81EE46C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F89B-30D2-594C-8786-1408D9B7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2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0BD9-E880-DD4E-AAFA-EBDA81EE46C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F89B-30D2-594C-8786-1408D9B7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3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0BD9-E880-DD4E-AAFA-EBDA81EE46C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F89B-30D2-594C-8786-1408D9B7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6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0BD9-E880-DD4E-AAFA-EBDA81EE46C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F89B-30D2-594C-8786-1408D9B7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1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0BD9-E880-DD4E-AAFA-EBDA81EE46C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F89B-30D2-594C-8786-1408D9B7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0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0BD9-E880-DD4E-AAFA-EBDA81EE46C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F89B-30D2-594C-8786-1408D9B7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Know%20Before%20You%20Fly%20press%20conference%20Consumer%20Electronics%20Show.mp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ne-laws.com/map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Kevin%20Diane%20clip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894" y="1857534"/>
            <a:ext cx="8123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latin typeface="Helvetica"/>
                <a:cs typeface="Helvetica"/>
              </a:rPr>
              <a:t>Drones in the Legal Environment</a:t>
            </a:r>
            <a:endParaRPr lang="en-US" sz="5400" b="1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8661" y="3768891"/>
            <a:ext cx="54187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Gene </a:t>
            </a:r>
            <a:r>
              <a:rPr lang="en-US" sz="2800" dirty="0" err="1" smtClean="0"/>
              <a:t>Betler</a:t>
            </a:r>
            <a:r>
              <a:rPr lang="en-US" sz="2800" dirty="0" smtClean="0"/>
              <a:t>, CLVS CTTS</a:t>
            </a:r>
          </a:p>
          <a:p>
            <a:pPr algn="r"/>
            <a:r>
              <a:rPr lang="en-US" sz="2800" dirty="0" smtClean="0"/>
              <a:t> AMA, AUVSI, &amp; Small UAV Coalition</a:t>
            </a:r>
          </a:p>
          <a:p>
            <a:pPr algn="r"/>
            <a:r>
              <a:rPr lang="en-US" sz="2800" dirty="0" smtClean="0"/>
              <a:t>member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2688957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5153025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776"/>
            <a:ext cx="8229600" cy="9108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Helvetica"/>
                <a:cs typeface="Helvetica"/>
              </a:rPr>
              <a:t>HISTORY</a:t>
            </a:r>
            <a:endParaRPr lang="en-US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2060154"/>
            <a:ext cx="8389344" cy="4066009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1903 – Wright </a:t>
            </a:r>
            <a:r>
              <a:rPr lang="en-US" dirty="0"/>
              <a:t>b</a:t>
            </a:r>
            <a:r>
              <a:rPr lang="en-US" dirty="0" smtClean="0"/>
              <a:t>rothers flight</a:t>
            </a:r>
          </a:p>
          <a:p>
            <a:pPr marL="800100" lvl="2" indent="0">
              <a:buNone/>
            </a:pPr>
            <a:r>
              <a:rPr lang="en-US" dirty="0" smtClean="0"/>
              <a:t>1926 – Air Commerce Act</a:t>
            </a:r>
          </a:p>
          <a:p>
            <a:pPr marL="800100" lvl="2" indent="0">
              <a:buNone/>
            </a:pPr>
            <a:r>
              <a:rPr lang="en-US" dirty="0" smtClean="0"/>
              <a:t>1936 – AMA founded</a:t>
            </a:r>
          </a:p>
          <a:p>
            <a:pPr marL="800100" lvl="2" indent="0">
              <a:buNone/>
            </a:pPr>
            <a:r>
              <a:rPr lang="en-US" dirty="0" smtClean="0"/>
              <a:t>1938 – CAA founded</a:t>
            </a:r>
          </a:p>
          <a:p>
            <a:pPr marL="800100" lvl="2" indent="0">
              <a:buNone/>
            </a:pPr>
            <a:r>
              <a:rPr lang="en-US" dirty="0" smtClean="0"/>
              <a:t>1958 – CAA becomes the FAA</a:t>
            </a:r>
          </a:p>
          <a:p>
            <a:pPr marL="800100" lvl="2" indent="0">
              <a:buNone/>
            </a:pPr>
            <a:r>
              <a:rPr lang="en-US" dirty="0" smtClean="0"/>
              <a:t>FAA Modernization and Reform Act of 2012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934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Can I legally fly drones?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936" y="1795749"/>
            <a:ext cx="4808863" cy="43304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Yes</a:t>
            </a: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No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22" y="2749757"/>
            <a:ext cx="2676525" cy="149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FAA Modernization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Reform </a:t>
            </a:r>
            <a:r>
              <a:rPr lang="en-US" dirty="0"/>
              <a:t>Act of </a:t>
            </a:r>
            <a:r>
              <a:rPr lang="en-US" dirty="0" smtClean="0"/>
              <a:t>2012</a:t>
            </a:r>
            <a:r>
              <a:rPr lang="en-US" b="1" dirty="0">
                <a:solidFill>
                  <a:srgbClr val="FF0000"/>
                </a:solidFill>
              </a:rPr>
              <a:t> Section 336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1795749"/>
            <a:ext cx="8389344" cy="433041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Model </a:t>
            </a:r>
            <a:r>
              <a:rPr lang="en-US" b="1" dirty="0"/>
              <a:t>Aircraft Operations </a:t>
            </a:r>
            <a:r>
              <a:rPr lang="en-US" b="1" dirty="0" smtClean="0"/>
              <a:t>Limits</a:t>
            </a:r>
            <a:endParaRPr lang="en-US" b="1" dirty="0"/>
          </a:p>
          <a:p>
            <a:pPr marL="514350" indent="-51435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aircraft is flown </a:t>
            </a:r>
            <a:r>
              <a:rPr lang="en-US" dirty="0">
                <a:solidFill>
                  <a:srgbClr val="FF0000"/>
                </a:solidFill>
              </a:rPr>
              <a:t>strictly for hobby or recreational use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aircraft is operated in accordance with a community-based set of safety guidelines and within the programming of a nationwide community-based organization;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aircraft is limited to not more than 55 pounds unless otherwise certified through a design, construction, inspection, flight test, and operational safety program administered by a community-based organization;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aircraft is operated in a manner that does not interfere with and gives way to any manned aircraft;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when </a:t>
            </a:r>
            <a:r>
              <a:rPr lang="en-US" dirty="0"/>
              <a:t>flown within 5 miles of an airport, the operator of the aircraft provides the airport operator and the airport air traffic control tower…with prior notice of the operation; and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aircraft is flown within visual line sight of the operator.</a:t>
            </a: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683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FAA Modernization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Reform </a:t>
            </a:r>
            <a:r>
              <a:rPr lang="en-US" dirty="0"/>
              <a:t>Act of </a:t>
            </a:r>
            <a:r>
              <a:rPr lang="en-US" dirty="0" smtClean="0"/>
              <a:t>2012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Section </a:t>
            </a:r>
            <a:r>
              <a:rPr lang="en-US" b="1" dirty="0" smtClean="0">
                <a:solidFill>
                  <a:srgbClr val="FFFF00"/>
                </a:solidFill>
              </a:rPr>
              <a:t>333 </a:t>
            </a:r>
            <a:endParaRPr lang="en-US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1597446"/>
            <a:ext cx="8389344" cy="4528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Must apply for a Section 333 exemption</a:t>
            </a:r>
            <a:endParaRPr lang="en-US" dirty="0" smtClean="0">
              <a:latin typeface="Helvetica"/>
              <a:cs typeface="Helvetica"/>
            </a:endParaRPr>
          </a:p>
          <a:p>
            <a:pPr marL="800100" lvl="2" indent="0">
              <a:buNone/>
            </a:pPr>
            <a:r>
              <a:rPr lang="en-US" dirty="0" smtClean="0">
                <a:latin typeface="Helvetica"/>
                <a:cs typeface="Helvetica"/>
              </a:rPr>
              <a:t>Approximately a 4 month process</a:t>
            </a:r>
          </a:p>
          <a:p>
            <a:pPr marL="1314450" lvl="2" indent="-514350">
              <a:buAutoNum type="arabicParenBoth"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Must be a FAA licensed pilot</a:t>
            </a: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Must have a current medical</a:t>
            </a: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(Very restrictive in their use)</a:t>
            </a:r>
            <a:endParaRPr lang="en-US" dirty="0">
              <a:latin typeface="Helvetica"/>
              <a:cs typeface="Helvetica"/>
            </a:endParaRPr>
          </a:p>
          <a:p>
            <a:pPr marL="800100" lvl="2" indent="0">
              <a:buNone/>
            </a:pP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06" y="3286828"/>
            <a:ext cx="1889393" cy="1204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24" y="4565746"/>
            <a:ext cx="1856175" cy="11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1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Small UAS Notice of </a:t>
            </a:r>
            <a:r>
              <a:rPr lang="en-US" dirty="0" smtClean="0">
                <a:solidFill>
                  <a:srgbClr val="FFFF00"/>
                </a:solidFill>
              </a:rPr>
              <a:t>Proposed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Rule Making – Part 107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2622013"/>
            <a:ext cx="8389344" cy="3504149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/>
              <a:t>The FAA proposal offers safety rules for small UAS (under 55 pounds) conducting non-recreational operations. </a:t>
            </a:r>
            <a:endParaRPr lang="en-US" dirty="0" smtClean="0"/>
          </a:p>
          <a:p>
            <a:pPr marL="800100" lvl="2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800100" lvl="2" indent="0">
              <a:buNone/>
            </a:pPr>
            <a:r>
              <a:rPr lang="en-US" dirty="0"/>
              <a:t>The proposed regulation was published on the Federal Register for public comment on February 23, 2015. </a:t>
            </a:r>
            <a:endParaRPr lang="en-US" dirty="0" smtClean="0"/>
          </a:p>
          <a:p>
            <a:pPr marL="800100" lvl="2" indent="0">
              <a:buNone/>
            </a:pPr>
            <a:endParaRPr lang="en-US" b="1" dirty="0"/>
          </a:p>
          <a:p>
            <a:pPr marL="800100" lvl="2" indent="0">
              <a:buNone/>
            </a:pPr>
            <a:r>
              <a:rPr lang="en-US" b="1" dirty="0" smtClean="0"/>
              <a:t>Send </a:t>
            </a:r>
            <a:r>
              <a:rPr lang="en-US" b="1" dirty="0"/>
              <a:t>comments on or before April 24, 2015</a:t>
            </a:r>
            <a:r>
              <a:rPr lang="en-US" dirty="0"/>
              <a:t>.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169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1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</a:t>
            </a:r>
            <a:r>
              <a:rPr lang="en-US" dirty="0"/>
              <a:t>Provisions of Proposed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FAR Part </a:t>
            </a:r>
            <a:r>
              <a:rPr lang="en-US" dirty="0"/>
              <a:t>107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2622013"/>
            <a:ext cx="8389344" cy="3504149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sz="3600" b="1" i="1" dirty="0"/>
              <a:t>Operational </a:t>
            </a:r>
            <a:r>
              <a:rPr lang="en-US" sz="3600" b="1" i="1" dirty="0" smtClean="0"/>
              <a:t>Limitations</a:t>
            </a:r>
          </a:p>
          <a:p>
            <a:pPr marL="800100" lvl="2" indent="0">
              <a:buNone/>
            </a:pPr>
            <a:r>
              <a:rPr lang="en-US" dirty="0"/>
              <a:t>Operator Certification and </a:t>
            </a:r>
            <a:r>
              <a:rPr lang="en-US" dirty="0" smtClean="0"/>
              <a:t>Responsibilities</a:t>
            </a:r>
          </a:p>
          <a:p>
            <a:pPr marL="800100" lvl="2" indent="0">
              <a:buNone/>
            </a:pPr>
            <a:r>
              <a:rPr lang="en-US" dirty="0"/>
              <a:t>Aircraft Requirements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863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1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Operational Limitations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1972019"/>
            <a:ext cx="8389344" cy="4154143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Unmanned </a:t>
            </a:r>
            <a:r>
              <a:rPr lang="en-US" dirty="0"/>
              <a:t>aircraft must weigh less than 55 </a:t>
            </a:r>
            <a:r>
              <a:rPr lang="en-US" dirty="0" smtClean="0"/>
              <a:t>lbs.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Small </a:t>
            </a:r>
            <a:r>
              <a:rPr lang="en-US" dirty="0"/>
              <a:t>unmanned aircraft may not operate over any persons not directly involved in the operation. </a:t>
            </a: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Daylight-only </a:t>
            </a:r>
            <a:r>
              <a:rPr lang="en-US" dirty="0"/>
              <a:t>operations (official sunrise to official sunset, local time).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52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1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Operational Limitations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1972019"/>
            <a:ext cx="8389344" cy="4154143"/>
          </a:xfrm>
        </p:spPr>
        <p:txBody>
          <a:bodyPr>
            <a:normAutofit lnSpcReduction="10000"/>
          </a:bodyPr>
          <a:lstStyle/>
          <a:p>
            <a:pPr marL="800100" lvl="2" indent="0">
              <a:buNone/>
            </a:pPr>
            <a:r>
              <a:rPr lang="en-US" dirty="0" smtClean="0"/>
              <a:t>Must </a:t>
            </a:r>
            <a:r>
              <a:rPr lang="en-US" dirty="0"/>
              <a:t>yield right-of-way to other aircraft, manned or unmanned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Visual </a:t>
            </a:r>
            <a:r>
              <a:rPr lang="en-US" dirty="0"/>
              <a:t>line-of-sight (VLOS) only; unaided by any device other than corrective lenses. </a:t>
            </a:r>
            <a:endParaRPr lang="en-US" dirty="0" smtClean="0"/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First-person </a:t>
            </a:r>
            <a:r>
              <a:rPr lang="en-US" dirty="0"/>
              <a:t>view </a:t>
            </a:r>
            <a:r>
              <a:rPr lang="en-US" dirty="0" smtClean="0"/>
              <a:t>(FPV) camera </a:t>
            </a:r>
            <a:r>
              <a:rPr lang="en-US" dirty="0"/>
              <a:t>cannot satisfy “see-and-avoid” requirement but can be used as long as requirement is satisfied in other ways. </a:t>
            </a:r>
            <a:endParaRPr lang="en-US" dirty="0" smtClean="0"/>
          </a:p>
          <a:p>
            <a:pPr marL="800100" lvl="2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800100" lvl="2" indent="0">
              <a:buNone/>
            </a:pPr>
            <a:r>
              <a:rPr lang="en-US" dirty="0"/>
              <a:t>May use visual observer (VO) but not required. </a:t>
            </a:r>
          </a:p>
          <a:p>
            <a:pPr marL="800100" lvl="2" indent="0">
              <a:buNone/>
            </a:pP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439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1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Operational Limitations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1972019"/>
            <a:ext cx="8389344" cy="4154143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/>
              <a:t>Maximum airspeed of 100 mph (87 knots). </a:t>
            </a: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Maximum </a:t>
            </a:r>
            <a:r>
              <a:rPr lang="en-US" dirty="0"/>
              <a:t>altitude of 500 feet above ground level. </a:t>
            </a: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Minimum </a:t>
            </a:r>
            <a:r>
              <a:rPr lang="en-US" dirty="0"/>
              <a:t>weather visibility of 3 miles from control station. </a:t>
            </a: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Requires </a:t>
            </a:r>
            <a:r>
              <a:rPr lang="en-US" dirty="0"/>
              <a:t>preflight inspection by the operator.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82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1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Operational Limitations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1972019"/>
            <a:ext cx="8389344" cy="4154143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No </a:t>
            </a:r>
            <a:r>
              <a:rPr lang="en-US" dirty="0"/>
              <a:t>person may act as an operator or VO for more than one unmanned aircraft operation at one time. </a:t>
            </a: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No </a:t>
            </a:r>
            <a:r>
              <a:rPr lang="en-US" dirty="0"/>
              <a:t>careless or reckless operations. </a:t>
            </a: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A </a:t>
            </a:r>
            <a:r>
              <a:rPr lang="en-US" dirty="0"/>
              <a:t>person may not operate a small unmanned aircraft if he or she knows or has reason to know of any physical or mental condition that would interfere with the safe operation of a small UAS.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29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Drones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811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What are drones?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2543175"/>
            <a:ext cx="2571750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4201673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58904"/>
            <a:ext cx="1676400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03236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8" y="2174283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168"/>
            <a:ext cx="8229600" cy="998997"/>
          </a:xfrm>
        </p:spPr>
        <p:txBody>
          <a:bodyPr>
            <a:normAutofit/>
          </a:bodyPr>
          <a:lstStyle/>
          <a:p>
            <a:r>
              <a:rPr lang="en-US" dirty="0"/>
              <a:t>Operational Limitations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994454"/>
            <a:ext cx="8389344" cy="2743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No </a:t>
            </a:r>
            <a:r>
              <a:rPr lang="en-US" dirty="0"/>
              <a:t>operations are allowed in Class </a:t>
            </a:r>
            <a:r>
              <a:rPr lang="en-US" dirty="0" smtClean="0"/>
              <a:t>A airspace.</a:t>
            </a:r>
          </a:p>
          <a:p>
            <a:pPr marL="800100" lvl="2" indent="0">
              <a:buNone/>
            </a:pPr>
            <a:r>
              <a:rPr lang="en-US" dirty="0" smtClean="0"/>
              <a:t>Operations </a:t>
            </a:r>
            <a:r>
              <a:rPr lang="en-US" dirty="0"/>
              <a:t>in Class B, C, D and E airspace are allowed with the required ATC permission. 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Operations </a:t>
            </a:r>
            <a:r>
              <a:rPr lang="en-US" dirty="0"/>
              <a:t>in Class G airspace are allowed without ATC permission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09" y="2702068"/>
            <a:ext cx="6129495" cy="35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1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</a:t>
            </a:r>
            <a:r>
              <a:rPr lang="en-US" dirty="0"/>
              <a:t>Provisions of Proposed Part 107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2622013"/>
            <a:ext cx="8389344" cy="3504149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/>
              <a:t>Operational </a:t>
            </a:r>
            <a:r>
              <a:rPr lang="en-US" dirty="0" smtClean="0"/>
              <a:t>Limitations</a:t>
            </a:r>
          </a:p>
          <a:p>
            <a:pPr marL="800100" lvl="2" indent="0">
              <a:buNone/>
            </a:pPr>
            <a:r>
              <a:rPr lang="en-US" sz="3600" b="1" i="1" dirty="0"/>
              <a:t>Operator Certification and </a:t>
            </a:r>
            <a:r>
              <a:rPr lang="en-US" sz="3600" b="1" i="1" dirty="0" smtClean="0"/>
              <a:t>Responsibilities</a:t>
            </a:r>
          </a:p>
          <a:p>
            <a:pPr marL="800100" lvl="2" indent="0">
              <a:buNone/>
            </a:pPr>
            <a:r>
              <a:rPr lang="en-US" dirty="0"/>
              <a:t>Aircraft Requirements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131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1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Operator Certification and Responsibilities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1972019"/>
            <a:ext cx="8389344" cy="4154143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Pilots </a:t>
            </a:r>
            <a:r>
              <a:rPr lang="en-US" dirty="0"/>
              <a:t>of a small UAS would be considered “operators”.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37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1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Operators </a:t>
            </a:r>
            <a:r>
              <a:rPr lang="en-US" dirty="0"/>
              <a:t>would be required to: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1972019"/>
            <a:ext cx="8389344" cy="4154143"/>
          </a:xfrm>
        </p:spPr>
        <p:txBody>
          <a:bodyPr>
            <a:normAutofit fontScale="92500"/>
          </a:bodyPr>
          <a:lstStyle/>
          <a:p>
            <a:pPr marL="800100" lvl="2" indent="0">
              <a:buNone/>
            </a:pPr>
            <a:r>
              <a:rPr lang="en-US" dirty="0"/>
              <a:t>Be at least 17 years old. </a:t>
            </a:r>
            <a:endParaRPr lang="en-US" dirty="0" smtClean="0"/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Pass </a:t>
            </a:r>
            <a:r>
              <a:rPr lang="en-US" dirty="0"/>
              <a:t>an initial aeronautical knowledge </a:t>
            </a:r>
            <a:r>
              <a:rPr lang="en-US" dirty="0" smtClean="0"/>
              <a:t>test.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Be </a:t>
            </a:r>
            <a:r>
              <a:rPr lang="en-US" dirty="0"/>
              <a:t>vetted by the Transportation Security </a:t>
            </a:r>
            <a:r>
              <a:rPr lang="en-US" dirty="0" smtClean="0"/>
              <a:t>Administration.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Obtain </a:t>
            </a:r>
            <a:r>
              <a:rPr lang="en-US" dirty="0"/>
              <a:t>an unmanned aircraft operator certificate with a small UAS rating (like existing pilot airman certificates, never expires</a:t>
            </a:r>
            <a:r>
              <a:rPr lang="en-US" dirty="0" smtClean="0"/>
              <a:t>).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Pass </a:t>
            </a:r>
            <a:r>
              <a:rPr lang="en-US" dirty="0"/>
              <a:t>a recurrent aeronautical knowledge test every 24 months. </a:t>
            </a: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1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1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Operators </a:t>
            </a:r>
            <a:r>
              <a:rPr lang="en-US" dirty="0"/>
              <a:t>would be required to: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1972019"/>
            <a:ext cx="8389344" cy="4154143"/>
          </a:xfrm>
        </p:spPr>
        <p:txBody>
          <a:bodyPr>
            <a:normAutofit lnSpcReduction="10000"/>
          </a:bodyPr>
          <a:lstStyle/>
          <a:p>
            <a:pPr marL="800100" lvl="2" indent="0">
              <a:buNone/>
            </a:pPr>
            <a:r>
              <a:rPr lang="en-US" dirty="0" smtClean="0"/>
              <a:t>Make </a:t>
            </a:r>
            <a:r>
              <a:rPr lang="en-US" dirty="0"/>
              <a:t>available to the FAA, upon request, the small UAS for inspection or testing, and any associated documents/records required to be kept under the proposed rule. </a:t>
            </a: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Report </a:t>
            </a:r>
            <a:r>
              <a:rPr lang="en-US" dirty="0"/>
              <a:t>an accident to the FAA within 10 days of any operation that results in injury or property damage. </a:t>
            </a:r>
            <a:endParaRPr lang="en-US" dirty="0" smtClean="0"/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Conduct </a:t>
            </a:r>
            <a:r>
              <a:rPr lang="en-US" dirty="0"/>
              <a:t>a preflight inspection, to include specific aircraft and control station systems checks, to ensure the small UAS is safe for operation.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76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1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</a:t>
            </a:r>
            <a:r>
              <a:rPr lang="en-US" dirty="0"/>
              <a:t>Provisions of Proposed Part 107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2622013"/>
            <a:ext cx="8389344" cy="3504149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/>
              <a:t>Operational </a:t>
            </a:r>
            <a:r>
              <a:rPr lang="en-US" dirty="0" smtClean="0"/>
              <a:t>Limitations</a:t>
            </a:r>
          </a:p>
          <a:p>
            <a:pPr marL="800100" lvl="2" indent="0">
              <a:buNone/>
            </a:pPr>
            <a:r>
              <a:rPr lang="en-US" dirty="0"/>
              <a:t>Operator Certification and </a:t>
            </a:r>
            <a:r>
              <a:rPr lang="en-US" dirty="0" smtClean="0"/>
              <a:t>Responsibilities</a:t>
            </a:r>
          </a:p>
          <a:p>
            <a:pPr marL="800100" lvl="2" indent="0">
              <a:buNone/>
            </a:pPr>
            <a:r>
              <a:rPr lang="en-US" sz="3600" b="1" i="1" dirty="0"/>
              <a:t>Aircraft Requirements</a:t>
            </a:r>
            <a:endParaRPr lang="en-US" sz="3600" b="1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84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1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Aircraft Requirements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2313541"/>
            <a:ext cx="8389344" cy="4154143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FAA </a:t>
            </a:r>
            <a:r>
              <a:rPr lang="en-US" dirty="0"/>
              <a:t>airworthiness certification not required. However, </a:t>
            </a:r>
            <a:r>
              <a:rPr lang="en-US" dirty="0" smtClean="0"/>
              <a:t>operator must maintain </a:t>
            </a:r>
            <a:r>
              <a:rPr lang="en-US" dirty="0"/>
              <a:t>a small UAS in condition for safe operation and prior to flight must inspect the UAS to ensure that it is in a condition for safe operation. 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Aircraft </a:t>
            </a:r>
            <a:r>
              <a:rPr lang="en-US" dirty="0"/>
              <a:t>Registration required (same requirements that apply to all other aircraft).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92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1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Aircraft Requirements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2313541"/>
            <a:ext cx="8389344" cy="4154143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/>
              <a:t>Aircraft markings required (same requirements that apply to all other aircraft). 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If </a:t>
            </a:r>
            <a:r>
              <a:rPr lang="en-US" dirty="0"/>
              <a:t>aircraft is too small to display markings in standard size, then the aircraft simply needs to display markings in the largest practicable manner.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77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1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microUAS</a:t>
            </a:r>
            <a:r>
              <a:rPr lang="en-US" dirty="0" smtClean="0"/>
              <a:t> (Under 4.4 pounds)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2313541"/>
            <a:ext cx="8389344" cy="4154143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Proposes </a:t>
            </a:r>
            <a:r>
              <a:rPr lang="en-US" dirty="0"/>
              <a:t>a </a:t>
            </a:r>
            <a:r>
              <a:rPr lang="en-US" dirty="0" err="1"/>
              <a:t>microUAS</a:t>
            </a:r>
            <a:r>
              <a:rPr lang="en-US" dirty="0"/>
              <a:t> option that would allow operations in Class G airspace, over people not involved in the operation, provided the operator certifies he or she has the requisite aeronautical knowledge to perform the operation.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37" y="4470095"/>
            <a:ext cx="3051672" cy="22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1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State Laws about drones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2313541"/>
            <a:ext cx="8389344" cy="4154143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sz="3600" b="1" dirty="0">
                <a:hlinkClick r:id="rId3"/>
              </a:rPr>
              <a:t>http://www.drone-laws.com/map</a:t>
            </a:r>
            <a:r>
              <a:rPr lang="en-US" sz="3600" b="1" dirty="0" smtClean="0">
                <a:hlinkClick r:id="rId3"/>
              </a:rPr>
              <a:t>/</a:t>
            </a:r>
            <a:endParaRPr lang="en-US" sz="3600" b="1" dirty="0" smtClean="0"/>
          </a:p>
          <a:p>
            <a:pPr marL="800100" lvl="2" indent="0">
              <a:buNone/>
            </a:pPr>
            <a:endParaRPr lang="en-US" sz="3600" b="1" dirty="0"/>
          </a:p>
          <a:p>
            <a:pPr marL="800100" lvl="2" indent="0">
              <a:buNone/>
            </a:pPr>
            <a:endParaRPr lang="en-US" sz="3600" b="1" dirty="0" smtClean="0"/>
          </a:p>
          <a:p>
            <a:pPr marL="800100" lvl="2" indent="0">
              <a:buNone/>
            </a:pPr>
            <a:r>
              <a:rPr lang="en-US" sz="1000" b="1" dirty="0" smtClean="0">
                <a:hlinkClick r:id="rId4" action="ppaction://hlinkfile"/>
              </a:rPr>
              <a:t>Video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5970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Drones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Controlled unmanned </a:t>
            </a:r>
            <a:r>
              <a:rPr lang="en-US" i="1" u="sng" dirty="0" smtClean="0">
                <a:latin typeface="Helvetica"/>
                <a:cs typeface="Helvetica"/>
              </a:rPr>
              <a:t>aircraft</a:t>
            </a:r>
            <a:r>
              <a:rPr lang="en-US" dirty="0" smtClean="0">
                <a:latin typeface="Helvetica"/>
                <a:cs typeface="Helvetica"/>
              </a:rPr>
              <a:t> with a camera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18" y="2727784"/>
            <a:ext cx="3564764" cy="22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4737"/>
          </a:xfrm>
        </p:spPr>
        <p:txBody>
          <a:bodyPr>
            <a:normAutofit/>
          </a:bodyPr>
          <a:lstStyle/>
          <a:p>
            <a:r>
              <a:rPr lang="en-US" dirty="0"/>
              <a:t>	Reference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6" y="980501"/>
            <a:ext cx="8389344" cy="5487184"/>
          </a:xfrm>
        </p:spPr>
        <p:txBody>
          <a:bodyPr>
            <a:normAutofit fontScale="92500" lnSpcReduction="20000"/>
          </a:bodyPr>
          <a:lstStyle/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Knowbeforeyoufly.org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/>
              <a:t>Academy of Model Aeronautics (AMA</a:t>
            </a:r>
            <a:r>
              <a:rPr lang="en-US" dirty="0" smtClean="0"/>
              <a:t>)</a:t>
            </a:r>
            <a:endParaRPr lang="en-US" dirty="0"/>
          </a:p>
          <a:p>
            <a:pPr marL="800100" lvl="2" indent="0">
              <a:buNone/>
            </a:pPr>
            <a:r>
              <a:rPr lang="en-US" dirty="0"/>
              <a:t>http://</a:t>
            </a:r>
            <a:r>
              <a:rPr lang="en-US" dirty="0" smtClean="0"/>
              <a:t>www.modelaircraft.org/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/>
              <a:t>Association for Unmanned Vehicle Systems International</a:t>
            </a:r>
          </a:p>
          <a:p>
            <a:pPr marL="800100" lvl="2" indent="0">
              <a:buNone/>
            </a:pPr>
            <a:r>
              <a:rPr lang="en-US" dirty="0"/>
              <a:t>http://</a:t>
            </a:r>
            <a:r>
              <a:rPr lang="en-US" dirty="0" smtClean="0"/>
              <a:t>www.auvsi.org/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Small UAV Coalition</a:t>
            </a:r>
          </a:p>
          <a:p>
            <a:pPr marL="800100" lvl="2" indent="0">
              <a:buNone/>
            </a:pPr>
            <a:r>
              <a:rPr lang="en-US" dirty="0"/>
              <a:t>http://www.smalluavcoalition.org</a:t>
            </a:r>
            <a:r>
              <a:rPr lang="en-US" dirty="0" smtClean="0"/>
              <a:t>/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FAA NPRM Part 107</a:t>
            </a:r>
          </a:p>
          <a:p>
            <a:pPr marL="800100" lvl="2" indent="0">
              <a:buNone/>
            </a:pPr>
            <a:r>
              <a:rPr lang="en-US" dirty="0"/>
              <a:t>http://www.gpo.gov/fdsys/pkg/FR-2015-02-23/pdf/2015-03544.pdf</a:t>
            </a:r>
            <a:endParaRPr lang="en-US" dirty="0" smtClean="0"/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02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894" y="1857534"/>
            <a:ext cx="8123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latin typeface="Helvetica"/>
                <a:cs typeface="Helvetica"/>
              </a:rPr>
              <a:t>Drones in the Legal Environment</a:t>
            </a:r>
            <a:endParaRPr lang="en-US" sz="5400" b="1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8731" y="3768891"/>
            <a:ext cx="2818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Gene </a:t>
            </a:r>
            <a:r>
              <a:rPr lang="en-US" sz="2800" dirty="0" err="1" smtClean="0"/>
              <a:t>Betler</a:t>
            </a:r>
            <a:r>
              <a:rPr lang="en-US" sz="2800" dirty="0" smtClean="0"/>
              <a:t>, CLVS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00" y="3768891"/>
            <a:ext cx="2571750" cy="1771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00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Drones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They are not new, so what’s all the fuss?</a:t>
            </a: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dirty="0">
                <a:latin typeface="Helvetica"/>
                <a:cs typeface="Helvetica"/>
              </a:rPr>
              <a:t>1917 </a:t>
            </a:r>
            <a:r>
              <a:rPr lang="en-US" dirty="0" smtClean="0">
                <a:latin typeface="Helvetica"/>
                <a:cs typeface="Helvetica"/>
              </a:rPr>
              <a:t>Kettering-bug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35" y="2606599"/>
            <a:ext cx="3320729" cy="22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"/>
                <a:cs typeface="Helvetica"/>
              </a:rPr>
              <a:t>Aerial </a:t>
            </a:r>
            <a:r>
              <a:rPr lang="en-US" sz="3200" dirty="0" smtClean="0">
                <a:latin typeface="Helvetica"/>
                <a:cs typeface="Helvetica"/>
              </a:rPr>
              <a:t>photography/videography </a:t>
            </a:r>
            <a:r>
              <a:rPr lang="en-US" sz="3200" dirty="0">
                <a:latin typeface="Helvetica"/>
                <a:cs typeface="Helvetica"/>
              </a:rPr>
              <a:t>is not </a:t>
            </a:r>
            <a:r>
              <a:rPr lang="en-US" sz="3200" dirty="0" smtClean="0">
                <a:latin typeface="Helvetica"/>
                <a:cs typeface="Helvetica"/>
              </a:rPr>
              <a:t>new to the legal field, just </a:t>
            </a:r>
            <a:r>
              <a:rPr lang="en-US" sz="3200" dirty="0">
                <a:latin typeface="Helvetica"/>
                <a:cs typeface="Helvetica"/>
              </a:rPr>
              <a:t>expensive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28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46" y="2423710"/>
            <a:ext cx="3627708" cy="254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"/>
                <a:cs typeface="Helvetica"/>
              </a:rPr>
              <a:t>Aerial photography </a:t>
            </a:r>
            <a:r>
              <a:rPr lang="en-US" sz="3200" dirty="0" smtClean="0">
                <a:latin typeface="Helvetica"/>
                <a:cs typeface="Helvetica"/>
              </a:rPr>
              <a:t>in the legal environment until now has been limited to the BIG cases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28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1" y="1427056"/>
            <a:ext cx="3627708" cy="243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41" y="1417638"/>
            <a:ext cx="2695575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78" y="3295650"/>
            <a:ext cx="2724150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53" y="3597315"/>
            <a:ext cx="2438400" cy="1876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34" y="4325937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Drones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But with the low cost of drones in comparison to manned aircraft</a:t>
            </a: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All of that can change!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7" y="2999061"/>
            <a:ext cx="2676525" cy="149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3726"/>
            <a:ext cx="8229600" cy="565243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Any case, no matter how small, that a aerial view of the subject would enhance the understanding of the jury will be an opportunity for you.</a:t>
            </a: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					Can you think of any?</a:t>
            </a: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831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Even in the smallest of cases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2" y="1331606"/>
            <a:ext cx="2676525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19" y="3657447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21" y="2184093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52" y="3319155"/>
            <a:ext cx="255270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12" y="474647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20407</TotalTime>
  <Words>967</Words>
  <Application>Microsoft Office PowerPoint</Application>
  <PresentationFormat>On-screen Show (4:3)</PresentationFormat>
  <Paragraphs>170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Helvetica</vt:lpstr>
      <vt:lpstr>Office Theme</vt:lpstr>
      <vt:lpstr>PowerPoint Presentation</vt:lpstr>
      <vt:lpstr>Drones</vt:lpstr>
      <vt:lpstr>Drones</vt:lpstr>
      <vt:lpstr>Drones</vt:lpstr>
      <vt:lpstr>Aerial photography/videography is not new to the legal field, just expensive</vt:lpstr>
      <vt:lpstr>Aerial photography in the legal environment until now has been limited to the BIG cases</vt:lpstr>
      <vt:lpstr>Drones</vt:lpstr>
      <vt:lpstr>PowerPoint Presentation</vt:lpstr>
      <vt:lpstr>Even in the smallest of cases</vt:lpstr>
      <vt:lpstr>HISTORY</vt:lpstr>
      <vt:lpstr>Can I legally fly drones?</vt:lpstr>
      <vt:lpstr>FAA Modernization and  Reform Act of 2012 Section 336 </vt:lpstr>
      <vt:lpstr>FAA Modernization and  Reform Act of 2012 Section 333 </vt:lpstr>
      <vt:lpstr>Small UAS Notice of Proposed Rule Making – Part 107</vt:lpstr>
      <vt:lpstr>Major Provisions of Proposed  FAR Part 107</vt:lpstr>
      <vt:lpstr>Operational Limitations</vt:lpstr>
      <vt:lpstr>Operational Limitations</vt:lpstr>
      <vt:lpstr>Operational Limitations</vt:lpstr>
      <vt:lpstr>Operational Limitations</vt:lpstr>
      <vt:lpstr>Operational Limitations</vt:lpstr>
      <vt:lpstr>Major Provisions of Proposed Part 107</vt:lpstr>
      <vt:lpstr>Operator Certification and Responsibilities</vt:lpstr>
      <vt:lpstr>Operators would be required to: </vt:lpstr>
      <vt:lpstr>Operators would be required to: </vt:lpstr>
      <vt:lpstr>Major Provisions of Proposed Part 107</vt:lpstr>
      <vt:lpstr>Aircraft Requirements </vt:lpstr>
      <vt:lpstr>Aircraft Requirements </vt:lpstr>
      <vt:lpstr>microUAS (Under 4.4 pounds)</vt:lpstr>
      <vt:lpstr>State Laws about drones</vt:lpstr>
      <vt:lpstr> Reference</vt:lpstr>
      <vt:lpstr>PowerPoint Presentation</vt:lpstr>
    </vt:vector>
  </TitlesOfParts>
  <Company>National Court Reporters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Lundell</dc:creator>
  <cp:lastModifiedBy>Payroll BRLVS</cp:lastModifiedBy>
  <cp:revision>66</cp:revision>
  <dcterms:created xsi:type="dcterms:W3CDTF">2014-11-17T17:25:36Z</dcterms:created>
  <dcterms:modified xsi:type="dcterms:W3CDTF">2015-03-27T20:03:29Z</dcterms:modified>
</cp:coreProperties>
</file>